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5" r:id="rId2"/>
    <p:sldId id="276" r:id="rId3"/>
    <p:sldId id="289" r:id="rId4"/>
    <p:sldId id="283" r:id="rId5"/>
    <p:sldId id="296" r:id="rId6"/>
    <p:sldId id="298" r:id="rId7"/>
    <p:sldId id="297" r:id="rId8"/>
    <p:sldId id="273" r:id="rId9"/>
    <p:sldId id="274" r:id="rId10"/>
    <p:sldId id="291" r:id="rId11"/>
    <p:sldId id="290" r:id="rId12"/>
    <p:sldId id="292" r:id="rId13"/>
    <p:sldId id="280" r:id="rId14"/>
    <p:sldId id="278" r:id="rId15"/>
    <p:sldId id="277" r:id="rId16"/>
    <p:sldId id="286" r:id="rId17"/>
    <p:sldId id="288" r:id="rId18"/>
    <p:sldId id="287" r:id="rId19"/>
    <p:sldId id="294" r:id="rId20"/>
    <p:sldId id="299" r:id="rId21"/>
    <p:sldId id="303" r:id="rId22"/>
    <p:sldId id="301" r:id="rId23"/>
    <p:sldId id="302" r:id="rId24"/>
    <p:sldId id="281" r:id="rId25"/>
    <p:sldId id="285" r:id="rId26"/>
    <p:sldId id="305" r:id="rId27"/>
    <p:sldId id="293" r:id="rId28"/>
    <p:sldId id="284" r:id="rId29"/>
    <p:sldId id="304" r:id="rId30"/>
    <p:sldId id="300"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66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46" autoAdjust="0"/>
    <p:restoredTop sz="94660"/>
  </p:normalViewPr>
  <p:slideViewPr>
    <p:cSldViewPr>
      <p:cViewPr varScale="1">
        <p:scale>
          <a:sx n="109" d="100"/>
          <a:sy n="109" d="100"/>
        </p:scale>
        <p:origin x="-24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25AED02-3907-44A7-825B-7C008786A68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FE0FC6D-0E95-471F-858F-9A3F0D02A919}"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9603FEA-618D-4FF3-922C-D2D2EF4809E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5952E9-3B73-4DE2-8013-B9B08095A48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650BC4A-10CD-49F1-AE65-9810ECF841E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D08B9FF-E83F-4ADD-90C9-3AF08D792C9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7D6BCC4-D2F6-4E01-A3BE-DE85429AEC0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05BC3A5-B5F0-4C58-B4EE-2EEE3BEC253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EE5E22A-6B69-46EF-A9A1-E90215EAFE6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F832D0F-809C-47AC-B8BF-6114265F252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7E0AA8E-D620-4755-8C1A-CF66C840647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E326ECE-B482-4EF6-B039-D0B6F6AED14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848600" cy="2286000"/>
          </a:xfrm>
        </p:spPr>
        <p:txBody>
          <a:bodyPr/>
          <a:lstStyle/>
          <a:p>
            <a:r>
              <a:rPr lang="en-US" dirty="0" smtClean="0">
                <a:solidFill>
                  <a:srgbClr val="663300"/>
                </a:solidFill>
              </a:rPr>
              <a:t>Getting “The Dirt” on our Favorite Growing Medium</a:t>
            </a:r>
            <a:br>
              <a:rPr lang="en-US" dirty="0" smtClean="0">
                <a:solidFill>
                  <a:srgbClr val="663300"/>
                </a:solidFill>
              </a:rPr>
            </a:br>
            <a:r>
              <a:rPr lang="en-US" sz="4000" dirty="0" smtClean="0"/>
              <a:t>Understanding Soil</a:t>
            </a:r>
            <a:endParaRPr lang="en-US" sz="4000" dirty="0"/>
          </a:p>
        </p:txBody>
      </p:sp>
      <p:sp>
        <p:nvSpPr>
          <p:cNvPr id="3" name="Subtitle 2"/>
          <p:cNvSpPr>
            <a:spLocks noGrp="1"/>
          </p:cNvSpPr>
          <p:nvPr>
            <p:ph type="subTitle" idx="1"/>
          </p:nvPr>
        </p:nvSpPr>
        <p:spPr>
          <a:xfrm>
            <a:off x="838200" y="3429000"/>
            <a:ext cx="7391400" cy="1752600"/>
          </a:xfrm>
        </p:spPr>
        <p:txBody>
          <a:bodyPr/>
          <a:lstStyle/>
          <a:p>
            <a:r>
              <a:rPr lang="en-US" i="1" dirty="0" smtClean="0"/>
              <a:t>You can “grow” a better garden by choosing differently . . .</a:t>
            </a:r>
            <a:endParaRPr lang="en-US" i="1" dirty="0"/>
          </a:p>
        </p:txBody>
      </p:sp>
      <p:pic>
        <p:nvPicPr>
          <p:cNvPr id="5" name="Picture 4" descr="CORE_Header-MailChimp.jpg"/>
          <p:cNvPicPr>
            <a:picLocks noChangeAspect="1"/>
          </p:cNvPicPr>
          <p:nvPr/>
        </p:nvPicPr>
        <p:blipFill>
          <a:blip r:embed="rId2" cstate="print"/>
          <a:stretch>
            <a:fillRect/>
          </a:stretch>
        </p:blipFill>
        <p:spPr>
          <a:xfrm>
            <a:off x="2590800" y="5638800"/>
            <a:ext cx="3810000" cy="1016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AutoShape 5" descr="https://www.rookieparenting.com/wp-content/uploads/Respiration-In-Plants-And-Photosynthesis-Through-Stomata.webp"/>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37895" name="AutoShape 7" descr="https://www.rookieparenting.com/wp-content/uploads/Respiration-In-Plants-And-Photosynthesis-Through-Stomata.webp"/>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37896" name="Picture 8"/>
          <p:cNvPicPr>
            <a:picLocks noChangeAspect="1" noChangeArrowheads="1"/>
          </p:cNvPicPr>
          <p:nvPr/>
        </p:nvPicPr>
        <p:blipFill>
          <a:blip r:embed="rId2" cstate="print"/>
          <a:srcRect/>
          <a:stretch>
            <a:fillRect/>
          </a:stretch>
        </p:blipFill>
        <p:spPr bwMode="auto">
          <a:xfrm>
            <a:off x="228600" y="50800"/>
            <a:ext cx="8686800" cy="68072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4876800"/>
            <a:ext cx="4038600" cy="579438"/>
          </a:xfrm>
        </p:spPr>
        <p:txBody>
          <a:bodyPr/>
          <a:lstStyle/>
          <a:p>
            <a:r>
              <a:rPr lang="en-US" sz="2400"/>
              <a:t>Root tip Cellular division</a:t>
            </a:r>
          </a:p>
        </p:txBody>
      </p:sp>
      <p:sp>
        <p:nvSpPr>
          <p:cNvPr id="36868" name="Text Box 4"/>
          <p:cNvSpPr txBox="1">
            <a:spLocks noChangeArrowheads="1"/>
          </p:cNvSpPr>
          <p:nvPr/>
        </p:nvSpPr>
        <p:spPr bwMode="auto">
          <a:xfrm>
            <a:off x="304800" y="304800"/>
            <a:ext cx="7391400" cy="701675"/>
          </a:xfrm>
          <a:prstGeom prst="rect">
            <a:avLst/>
          </a:prstGeom>
          <a:noFill/>
          <a:ln w="9525">
            <a:noFill/>
            <a:miter lim="800000"/>
            <a:headEnd/>
            <a:tailEnd/>
          </a:ln>
          <a:effectLst/>
        </p:spPr>
        <p:txBody>
          <a:bodyPr>
            <a:spAutoFit/>
          </a:bodyPr>
          <a:lstStyle/>
          <a:p>
            <a:pPr>
              <a:spcBef>
                <a:spcPct val="50000"/>
              </a:spcBef>
            </a:pPr>
            <a:r>
              <a:rPr lang="en-US" sz="4000" b="1"/>
              <a:t>Respiration</a:t>
            </a:r>
          </a:p>
        </p:txBody>
      </p:sp>
      <p:sp>
        <p:nvSpPr>
          <p:cNvPr id="36869" name="Rectangle 5"/>
          <p:cNvSpPr>
            <a:spLocks noChangeArrowheads="1"/>
          </p:cNvSpPr>
          <p:nvPr/>
        </p:nvSpPr>
        <p:spPr bwMode="auto">
          <a:xfrm>
            <a:off x="457200" y="5486400"/>
            <a:ext cx="4572000" cy="915988"/>
          </a:xfrm>
          <a:prstGeom prst="rect">
            <a:avLst/>
          </a:prstGeom>
          <a:noFill/>
          <a:ln w="9525">
            <a:noFill/>
            <a:miter lim="800000"/>
            <a:headEnd/>
            <a:tailEnd/>
          </a:ln>
          <a:effectLst/>
        </p:spPr>
        <p:txBody>
          <a:bodyPr>
            <a:spAutoFit/>
          </a:bodyPr>
          <a:lstStyle/>
          <a:p>
            <a:r>
              <a:rPr lang="en-US"/>
              <a:t>Roots need water, nutrients and AIR!</a:t>
            </a:r>
          </a:p>
          <a:p>
            <a:r>
              <a:rPr lang="en-US"/>
              <a:t>Making winter growth challenging in wet soil conditions.</a:t>
            </a:r>
          </a:p>
        </p:txBody>
      </p:sp>
      <p:pic>
        <p:nvPicPr>
          <p:cNvPr id="36870" name="Picture 6" descr="220px-Root_tip"/>
          <p:cNvPicPr>
            <a:picLocks noChangeAspect="1" noChangeArrowheads="1"/>
          </p:cNvPicPr>
          <p:nvPr/>
        </p:nvPicPr>
        <p:blipFill>
          <a:blip r:embed="rId2" cstate="print"/>
          <a:srcRect/>
          <a:stretch>
            <a:fillRect/>
          </a:stretch>
        </p:blipFill>
        <p:spPr bwMode="auto">
          <a:xfrm>
            <a:off x="4953000" y="3810000"/>
            <a:ext cx="3619500" cy="2714625"/>
          </a:xfrm>
          <a:prstGeom prst="rect">
            <a:avLst/>
          </a:prstGeom>
          <a:noFill/>
        </p:spPr>
      </p:pic>
      <p:sp>
        <p:nvSpPr>
          <p:cNvPr id="36871" name="Text Box 7"/>
          <p:cNvSpPr txBox="1">
            <a:spLocks noChangeArrowheads="1"/>
          </p:cNvSpPr>
          <p:nvPr/>
        </p:nvSpPr>
        <p:spPr bwMode="auto">
          <a:xfrm>
            <a:off x="381000" y="990600"/>
            <a:ext cx="8382000" cy="2333625"/>
          </a:xfrm>
          <a:prstGeom prst="rect">
            <a:avLst/>
          </a:prstGeom>
          <a:noFill/>
          <a:ln w="9525">
            <a:noFill/>
            <a:miter lim="800000"/>
            <a:headEnd/>
            <a:tailEnd/>
          </a:ln>
          <a:effectLst/>
        </p:spPr>
        <p:txBody>
          <a:bodyPr>
            <a:spAutoFit/>
          </a:bodyPr>
          <a:lstStyle/>
          <a:p>
            <a:pPr>
              <a:spcBef>
                <a:spcPct val="50000"/>
              </a:spcBef>
            </a:pPr>
            <a:r>
              <a:rPr lang="en-US" sz="2000" b="1"/>
              <a:t>Cellular respiration in plants</a:t>
            </a:r>
            <a:r>
              <a:rPr lang="en-US" sz="2000"/>
              <a:t> is the process used to convert glucose obtained thru photosynthesis nutrients combined with nutrients obtained from soil into energy which fuels the plants’ cellular activities. All living things use a process called respiration to get energy to stay alive. Plants respire all the time, day and night. But photosynthesis only occurs during the day when there is sunlight.</a:t>
            </a:r>
            <a:r>
              <a:rPr lang="en-US"/>
              <a:t> </a:t>
            </a:r>
          </a:p>
          <a:p>
            <a:pPr>
              <a:spcBef>
                <a:spcPct val="50000"/>
              </a:spcBef>
            </a:pPr>
            <a:endParaRPr lang="en-US"/>
          </a:p>
        </p:txBody>
      </p:sp>
      <p:sp>
        <p:nvSpPr>
          <p:cNvPr id="36873" name="Text Box 9"/>
          <p:cNvSpPr txBox="1">
            <a:spLocks noChangeArrowheads="1"/>
          </p:cNvSpPr>
          <p:nvPr/>
        </p:nvSpPr>
        <p:spPr bwMode="auto">
          <a:xfrm>
            <a:off x="609600" y="2895600"/>
            <a:ext cx="3352800" cy="1187450"/>
          </a:xfrm>
          <a:prstGeom prst="rect">
            <a:avLst/>
          </a:prstGeom>
          <a:noFill/>
          <a:ln w="9525">
            <a:noFill/>
            <a:miter lim="800000"/>
            <a:headEnd/>
            <a:tailEnd/>
          </a:ln>
          <a:effectLst/>
        </p:spPr>
        <p:txBody>
          <a:bodyPr>
            <a:spAutoFit/>
          </a:bodyPr>
          <a:lstStyle/>
          <a:p>
            <a:pPr algn="ctr">
              <a:spcBef>
                <a:spcPct val="50000"/>
              </a:spcBef>
            </a:pPr>
            <a:r>
              <a:rPr lang="en-US" sz="2400" b="1" i="1"/>
              <a:t>All living things eat plants to derive the plants stored energy!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7" name="Picture 5" descr="https://cdn1.byjus.com/wp-content/uploads/2018/11/biology/2018/02/15094533/Respiration-In-Roots.jpg"/>
          <p:cNvPicPr>
            <a:picLocks noChangeAspect="1" noChangeArrowheads="1"/>
          </p:cNvPicPr>
          <p:nvPr/>
        </p:nvPicPr>
        <p:blipFill>
          <a:blip r:embed="rId2" cstate="print"/>
          <a:srcRect t="9525"/>
          <a:stretch>
            <a:fillRect/>
          </a:stretch>
        </p:blipFill>
        <p:spPr bwMode="auto">
          <a:xfrm>
            <a:off x="0" y="1143000"/>
            <a:ext cx="9144000" cy="3744913"/>
          </a:xfrm>
          <a:prstGeom prst="rect">
            <a:avLst/>
          </a:prstGeom>
          <a:noFill/>
        </p:spPr>
      </p:pic>
      <p:sp>
        <p:nvSpPr>
          <p:cNvPr id="38918" name="Text Box 6"/>
          <p:cNvSpPr txBox="1">
            <a:spLocks noChangeArrowheads="1"/>
          </p:cNvSpPr>
          <p:nvPr/>
        </p:nvSpPr>
        <p:spPr bwMode="auto">
          <a:xfrm>
            <a:off x="0" y="457200"/>
            <a:ext cx="9144000" cy="457200"/>
          </a:xfrm>
          <a:prstGeom prst="rect">
            <a:avLst/>
          </a:prstGeom>
          <a:noFill/>
          <a:ln w="9525">
            <a:noFill/>
            <a:miter lim="800000"/>
            <a:headEnd/>
            <a:tailEnd/>
          </a:ln>
          <a:effectLst/>
        </p:spPr>
        <p:txBody>
          <a:bodyPr>
            <a:spAutoFit/>
          </a:bodyPr>
          <a:lstStyle/>
          <a:p>
            <a:pPr algn="ctr">
              <a:spcBef>
                <a:spcPct val="50000"/>
              </a:spcBef>
            </a:pPr>
            <a:r>
              <a:rPr lang="en-US" sz="2400" b="1"/>
              <a:t>Respiration in Roots and the importance of Soil Structure</a:t>
            </a:r>
          </a:p>
        </p:txBody>
      </p:sp>
      <p:sp>
        <p:nvSpPr>
          <p:cNvPr id="38919" name="Text Box 7"/>
          <p:cNvSpPr txBox="1">
            <a:spLocks noChangeArrowheads="1"/>
          </p:cNvSpPr>
          <p:nvPr/>
        </p:nvSpPr>
        <p:spPr bwMode="auto">
          <a:xfrm>
            <a:off x="457200" y="5410200"/>
            <a:ext cx="8229600" cy="822325"/>
          </a:xfrm>
          <a:prstGeom prst="rect">
            <a:avLst/>
          </a:prstGeom>
          <a:noFill/>
          <a:ln w="9525">
            <a:noFill/>
            <a:miter lim="800000"/>
            <a:headEnd/>
            <a:tailEnd/>
          </a:ln>
          <a:effectLst/>
        </p:spPr>
        <p:txBody>
          <a:bodyPr>
            <a:spAutoFit/>
          </a:bodyPr>
          <a:lstStyle/>
          <a:p>
            <a:pPr>
              <a:spcBef>
                <a:spcPct val="50000"/>
              </a:spcBef>
            </a:pPr>
            <a:r>
              <a:rPr lang="en-US" sz="2400"/>
              <a:t>What kind of soil will give us the best growing conditions ? Resulting in the greatest food production . .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3124200" cy="1477962"/>
          </a:xfrm>
        </p:spPr>
        <p:txBody>
          <a:bodyPr/>
          <a:lstStyle/>
          <a:p>
            <a:pPr algn="l"/>
            <a:r>
              <a:rPr lang="en-US" sz="4000"/>
              <a:t>Components </a:t>
            </a:r>
            <a:br>
              <a:rPr lang="en-US" sz="4000"/>
            </a:br>
            <a:r>
              <a:rPr lang="en-US" sz="4000"/>
              <a:t>of Soil</a:t>
            </a:r>
          </a:p>
        </p:txBody>
      </p:sp>
      <p:pic>
        <p:nvPicPr>
          <p:cNvPr id="26629" name="Picture 5" descr="https://s3-us-west-2.amazonaws.com/courses-images/wp-content/uploads/sites/1842/2017/05/26232337/figure-31-02-01.png"/>
          <p:cNvPicPr>
            <a:picLocks noChangeAspect="1" noChangeArrowheads="1"/>
          </p:cNvPicPr>
          <p:nvPr/>
        </p:nvPicPr>
        <p:blipFill>
          <a:blip r:embed="rId2" cstate="print"/>
          <a:srcRect/>
          <a:stretch>
            <a:fillRect/>
          </a:stretch>
        </p:blipFill>
        <p:spPr bwMode="auto">
          <a:xfrm>
            <a:off x="2057400" y="304800"/>
            <a:ext cx="6600825" cy="6065838"/>
          </a:xfrm>
          <a:prstGeom prst="rect">
            <a:avLst/>
          </a:prstGeom>
          <a:noFill/>
        </p:spPr>
      </p:pic>
      <p:sp>
        <p:nvSpPr>
          <p:cNvPr id="26630" name="Text Box 6"/>
          <p:cNvSpPr txBox="1">
            <a:spLocks noChangeArrowheads="1"/>
          </p:cNvSpPr>
          <p:nvPr/>
        </p:nvSpPr>
        <p:spPr bwMode="auto">
          <a:xfrm>
            <a:off x="228600" y="4876800"/>
            <a:ext cx="2057400" cy="1552575"/>
          </a:xfrm>
          <a:prstGeom prst="rect">
            <a:avLst/>
          </a:prstGeom>
          <a:noFill/>
          <a:ln w="9525">
            <a:noFill/>
            <a:miter lim="800000"/>
            <a:headEnd/>
            <a:tailEnd/>
          </a:ln>
          <a:effectLst/>
        </p:spPr>
        <p:txBody>
          <a:bodyPr>
            <a:spAutoFit/>
          </a:bodyPr>
          <a:lstStyle/>
          <a:p>
            <a:pPr>
              <a:spcBef>
                <a:spcPct val="50000"/>
              </a:spcBef>
            </a:pPr>
            <a:r>
              <a:rPr lang="en-US" sz="2400"/>
              <a:t>Soils tend to be ACID during the winter . . . </a:t>
            </a:r>
          </a:p>
        </p:txBody>
      </p:sp>
      <p:sp>
        <p:nvSpPr>
          <p:cNvPr id="26631" name="Text Box 7"/>
          <p:cNvSpPr txBox="1">
            <a:spLocks noChangeArrowheads="1"/>
          </p:cNvSpPr>
          <p:nvPr/>
        </p:nvSpPr>
        <p:spPr bwMode="auto">
          <a:xfrm>
            <a:off x="5562600" y="1828800"/>
            <a:ext cx="1066800" cy="1192213"/>
          </a:xfrm>
          <a:prstGeom prst="rect">
            <a:avLst/>
          </a:prstGeom>
          <a:noFill/>
          <a:ln w="9525">
            <a:noFill/>
            <a:miter lim="800000"/>
            <a:headEnd/>
            <a:tailEnd/>
          </a:ln>
          <a:effectLst/>
        </p:spPr>
        <p:txBody>
          <a:bodyPr>
            <a:spAutoFit/>
          </a:bodyPr>
          <a:lstStyle/>
          <a:p>
            <a:pPr>
              <a:spcBef>
                <a:spcPct val="50000"/>
              </a:spcBef>
            </a:pPr>
            <a:r>
              <a:rPr lang="en-US"/>
              <a:t>Sand</a:t>
            </a:r>
          </a:p>
          <a:p>
            <a:pPr>
              <a:spcBef>
                <a:spcPct val="50000"/>
              </a:spcBef>
            </a:pPr>
            <a:r>
              <a:rPr lang="en-US"/>
              <a:t>Silt</a:t>
            </a:r>
          </a:p>
          <a:p>
            <a:pPr>
              <a:spcBef>
                <a:spcPct val="50000"/>
              </a:spcBef>
            </a:pPr>
            <a:r>
              <a:rPr lang="en-US"/>
              <a:t>Clay</a:t>
            </a:r>
          </a:p>
        </p:txBody>
      </p:sp>
      <p:sp>
        <p:nvSpPr>
          <p:cNvPr id="26632" name="Text Box 8"/>
          <p:cNvSpPr txBox="1">
            <a:spLocks noChangeArrowheads="1"/>
          </p:cNvSpPr>
          <p:nvPr/>
        </p:nvSpPr>
        <p:spPr bwMode="auto">
          <a:xfrm>
            <a:off x="6019800" y="1219200"/>
            <a:ext cx="1600200" cy="396875"/>
          </a:xfrm>
          <a:prstGeom prst="rect">
            <a:avLst/>
          </a:prstGeom>
          <a:solidFill>
            <a:schemeClr val="bg1"/>
          </a:solidFill>
          <a:ln w="9525">
            <a:noFill/>
            <a:miter lim="800000"/>
            <a:headEnd/>
            <a:tailEnd/>
          </a:ln>
          <a:effectLst/>
        </p:spPr>
        <p:txBody>
          <a:bodyPr>
            <a:spAutoFit/>
          </a:bodyPr>
          <a:lstStyle/>
          <a:p>
            <a:pPr algn="ctr">
              <a:spcBef>
                <a:spcPct val="50000"/>
              </a:spcBef>
            </a:pPr>
            <a:r>
              <a:rPr lang="en-US" sz="2000" b="1"/>
              <a:t>5 - 10%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80" name="Group 4"/>
          <p:cNvGrpSpPr>
            <a:grpSpLocks/>
          </p:cNvGrpSpPr>
          <p:nvPr/>
        </p:nvGrpSpPr>
        <p:grpSpPr bwMode="auto">
          <a:xfrm>
            <a:off x="4191000" y="1295400"/>
            <a:ext cx="4476750" cy="5029200"/>
            <a:chOff x="110813850" y="105670350"/>
            <a:chExt cx="2800350" cy="2857500"/>
          </a:xfrm>
        </p:grpSpPr>
        <p:pic>
          <p:nvPicPr>
            <p:cNvPr id="24581" name="Picture 5" descr="Soil Profile-1"/>
            <p:cNvPicPr>
              <a:picLocks noChangeAspect="1" noChangeArrowheads="1"/>
            </p:cNvPicPr>
            <p:nvPr/>
          </p:nvPicPr>
          <p:blipFill>
            <a:blip r:embed="rId2" cstate="print"/>
            <a:srcRect/>
            <a:stretch>
              <a:fillRect/>
            </a:stretch>
          </p:blipFill>
          <p:spPr bwMode="auto">
            <a:xfrm flipH="1">
              <a:off x="112111077" y="105670350"/>
              <a:ext cx="1503123" cy="2743200"/>
            </a:xfrm>
            <a:prstGeom prst="rect">
              <a:avLst/>
            </a:prstGeom>
            <a:noFill/>
            <a:ln w="9525" algn="in">
              <a:noFill/>
              <a:miter lim="800000"/>
              <a:headEnd/>
              <a:tailEnd/>
            </a:ln>
            <a:effectLst/>
          </p:spPr>
        </p:pic>
        <p:sp>
          <p:nvSpPr>
            <p:cNvPr id="24582" name="Text Box 6"/>
            <p:cNvSpPr txBox="1">
              <a:spLocks noChangeArrowheads="1"/>
            </p:cNvSpPr>
            <p:nvPr/>
          </p:nvSpPr>
          <p:spPr bwMode="auto">
            <a:xfrm>
              <a:off x="110813850" y="105784650"/>
              <a:ext cx="1200150" cy="2743200"/>
            </a:xfrm>
            <a:prstGeom prst="rect">
              <a:avLst/>
            </a:prstGeom>
            <a:noFill/>
            <a:ln w="9525" algn="in">
              <a:noFill/>
              <a:miter lim="800000"/>
              <a:headEnd/>
              <a:tailEnd/>
            </a:ln>
            <a:effectLst/>
          </p:spPr>
          <p:txBody>
            <a:bodyPr lIns="36576" tIns="36576" rIns="36576" bIns="36576"/>
            <a:lstStyle/>
            <a:p>
              <a:pPr algn="r"/>
              <a:r>
                <a:rPr lang="en-US" sz="900">
                  <a:solidFill>
                    <a:srgbClr val="000000"/>
                  </a:solidFill>
                </a:rPr>
                <a:t>Fresh to partly decomposed organic material</a:t>
              </a:r>
            </a:p>
            <a:p>
              <a:pPr algn="r"/>
              <a:endParaRPr lang="en-US" sz="400">
                <a:solidFill>
                  <a:srgbClr val="000000"/>
                </a:solidFill>
              </a:endParaRPr>
            </a:p>
            <a:p>
              <a:pPr algn="r"/>
              <a:r>
                <a:rPr lang="en-US" sz="900">
                  <a:solidFill>
                    <a:srgbClr val="000000"/>
                  </a:solidFill>
                </a:rPr>
                <a:t>  Organic matter decomposed</a:t>
              </a:r>
            </a:p>
            <a:p>
              <a:pPr algn="r"/>
              <a:r>
                <a:rPr lang="en-US" sz="900">
                  <a:solidFill>
                    <a:srgbClr val="000000"/>
                  </a:solidFill>
                </a:rPr>
                <a:t>Mixed with minerals</a:t>
              </a:r>
            </a:p>
            <a:p>
              <a:pPr algn="r"/>
              <a:endParaRPr lang="en-US" sz="400">
                <a:solidFill>
                  <a:srgbClr val="000000"/>
                </a:solidFill>
              </a:endParaRPr>
            </a:p>
            <a:p>
              <a:pPr algn="r"/>
              <a:r>
                <a:rPr lang="en-US" sz="900">
                  <a:solidFill>
                    <a:srgbClr val="000000"/>
                  </a:solidFill>
                </a:rPr>
                <a:t>Coarser mineral level with some minerals moving down</a:t>
              </a:r>
            </a:p>
            <a:p>
              <a:pPr algn="r"/>
              <a:r>
                <a:rPr lang="en-US" sz="900">
                  <a:solidFill>
                    <a:srgbClr val="000000"/>
                  </a:solidFill>
                </a:rPr>
                <a:t>Fine organic and clay minerals </a:t>
              </a:r>
            </a:p>
            <a:p>
              <a:pPr algn="r"/>
              <a:r>
                <a:rPr lang="en-US" sz="900">
                  <a:solidFill>
                    <a:srgbClr val="000000"/>
                  </a:solidFill>
                </a:rPr>
                <a:t>Clays and iron oxides</a:t>
              </a:r>
            </a:p>
            <a:p>
              <a:pPr algn="r"/>
              <a:endParaRPr lang="en-US" sz="400">
                <a:solidFill>
                  <a:srgbClr val="000000"/>
                </a:solidFill>
              </a:endParaRPr>
            </a:p>
            <a:p>
              <a:pPr algn="r"/>
              <a:r>
                <a:rPr lang="en-US" sz="900">
                  <a:solidFill>
                    <a:srgbClr val="000000"/>
                  </a:solidFill>
                </a:rPr>
                <a:t>Heavily decomposed parent material becoming less so moving downward</a:t>
              </a:r>
            </a:p>
            <a:p>
              <a:pPr algn="r"/>
              <a:endParaRPr lang="en-US" sz="400">
                <a:solidFill>
                  <a:srgbClr val="000000"/>
                </a:solidFill>
              </a:endParaRPr>
            </a:p>
            <a:p>
              <a:pPr algn="r"/>
              <a:r>
                <a:rPr lang="en-US" sz="900">
                  <a:solidFill>
                    <a:srgbClr val="000000"/>
                  </a:solidFill>
                </a:rPr>
                <a:t>Original parent material, unaltered</a:t>
              </a:r>
            </a:p>
            <a:p>
              <a:endParaRPr lang="en-US"/>
            </a:p>
          </p:txBody>
        </p:sp>
        <p:sp>
          <p:nvSpPr>
            <p:cNvPr id="24583" name="Line 7"/>
            <p:cNvSpPr>
              <a:spLocks noChangeShapeType="1"/>
            </p:cNvSpPr>
            <p:nvPr/>
          </p:nvSpPr>
          <p:spPr bwMode="auto">
            <a:xfrm flipV="1">
              <a:off x="112071150" y="108184950"/>
              <a:ext cx="285750" cy="57150"/>
            </a:xfrm>
            <a:prstGeom prst="line">
              <a:avLst/>
            </a:prstGeom>
            <a:noFill/>
            <a:ln w="28575">
              <a:solidFill>
                <a:srgbClr val="000000"/>
              </a:solidFill>
              <a:round/>
              <a:headEnd/>
              <a:tailEnd/>
            </a:ln>
            <a:effectLst/>
          </p:spPr>
          <p:txBody>
            <a:bodyPr lIns="36576" tIns="36576" rIns="36576" bIns="36576"/>
            <a:lstStyle/>
            <a:p>
              <a:endParaRPr lang="en-US"/>
            </a:p>
          </p:txBody>
        </p:sp>
        <p:sp>
          <p:nvSpPr>
            <p:cNvPr id="24584" name="Line 8"/>
            <p:cNvSpPr>
              <a:spLocks noChangeShapeType="1"/>
            </p:cNvSpPr>
            <p:nvPr/>
          </p:nvSpPr>
          <p:spPr bwMode="auto">
            <a:xfrm flipV="1">
              <a:off x="112071150" y="107727750"/>
              <a:ext cx="342900" cy="0"/>
            </a:xfrm>
            <a:prstGeom prst="line">
              <a:avLst/>
            </a:prstGeom>
            <a:noFill/>
            <a:ln w="28575" algn="ctr">
              <a:solidFill>
                <a:srgbClr val="000000"/>
              </a:solidFill>
              <a:round/>
              <a:headEnd/>
              <a:tailEnd/>
            </a:ln>
            <a:effectLst/>
          </p:spPr>
          <p:txBody>
            <a:bodyPr lIns="36576" tIns="36576" rIns="36576" bIns="36576"/>
            <a:lstStyle/>
            <a:p>
              <a:endParaRPr lang="en-US"/>
            </a:p>
          </p:txBody>
        </p:sp>
        <p:sp>
          <p:nvSpPr>
            <p:cNvPr id="24585" name="Line 9"/>
            <p:cNvSpPr>
              <a:spLocks noChangeShapeType="1"/>
            </p:cNvSpPr>
            <p:nvPr/>
          </p:nvSpPr>
          <p:spPr bwMode="auto">
            <a:xfrm flipV="1">
              <a:off x="112071150" y="107327700"/>
              <a:ext cx="342900" cy="114300"/>
            </a:xfrm>
            <a:prstGeom prst="line">
              <a:avLst/>
            </a:prstGeom>
            <a:noFill/>
            <a:ln w="28575" algn="ctr">
              <a:solidFill>
                <a:srgbClr val="000000"/>
              </a:solidFill>
              <a:round/>
              <a:headEnd/>
              <a:tailEnd/>
            </a:ln>
            <a:effectLst/>
          </p:spPr>
          <p:txBody>
            <a:bodyPr lIns="36576" tIns="36576" rIns="36576" bIns="36576"/>
            <a:lstStyle/>
            <a:p>
              <a:endParaRPr lang="en-US"/>
            </a:p>
          </p:txBody>
        </p:sp>
        <p:sp>
          <p:nvSpPr>
            <p:cNvPr id="24586" name="Line 10"/>
            <p:cNvSpPr>
              <a:spLocks noChangeShapeType="1"/>
            </p:cNvSpPr>
            <p:nvPr/>
          </p:nvSpPr>
          <p:spPr bwMode="auto">
            <a:xfrm flipV="1">
              <a:off x="112071150" y="107041950"/>
              <a:ext cx="285750" cy="114300"/>
            </a:xfrm>
            <a:prstGeom prst="line">
              <a:avLst/>
            </a:prstGeom>
            <a:noFill/>
            <a:ln w="28575" algn="ctr">
              <a:solidFill>
                <a:srgbClr val="000000"/>
              </a:solidFill>
              <a:round/>
              <a:headEnd/>
              <a:tailEnd/>
            </a:ln>
            <a:effectLst/>
          </p:spPr>
          <p:txBody>
            <a:bodyPr lIns="36576" tIns="36576" rIns="36576" bIns="36576"/>
            <a:lstStyle/>
            <a:p>
              <a:endParaRPr lang="en-US"/>
            </a:p>
          </p:txBody>
        </p:sp>
        <p:sp>
          <p:nvSpPr>
            <p:cNvPr id="24587" name="Line 11"/>
            <p:cNvSpPr>
              <a:spLocks noChangeShapeType="1"/>
            </p:cNvSpPr>
            <p:nvPr/>
          </p:nvSpPr>
          <p:spPr bwMode="auto">
            <a:xfrm flipV="1">
              <a:off x="112071150" y="106813350"/>
              <a:ext cx="342900" cy="0"/>
            </a:xfrm>
            <a:prstGeom prst="line">
              <a:avLst/>
            </a:prstGeom>
            <a:noFill/>
            <a:ln w="28575" algn="ctr">
              <a:solidFill>
                <a:srgbClr val="000000"/>
              </a:solidFill>
              <a:round/>
              <a:headEnd/>
              <a:tailEnd/>
            </a:ln>
            <a:effectLst/>
          </p:spPr>
          <p:txBody>
            <a:bodyPr lIns="36576" tIns="36576" rIns="36576" bIns="36576"/>
            <a:lstStyle/>
            <a:p>
              <a:endParaRPr lang="en-US"/>
            </a:p>
          </p:txBody>
        </p:sp>
        <p:sp>
          <p:nvSpPr>
            <p:cNvPr id="24588" name="Line 12"/>
            <p:cNvSpPr>
              <a:spLocks noChangeShapeType="1"/>
            </p:cNvSpPr>
            <p:nvPr/>
          </p:nvSpPr>
          <p:spPr bwMode="auto">
            <a:xfrm>
              <a:off x="112071150" y="106470450"/>
              <a:ext cx="285750" cy="57150"/>
            </a:xfrm>
            <a:prstGeom prst="line">
              <a:avLst/>
            </a:prstGeom>
            <a:noFill/>
            <a:ln w="28575" algn="ctr">
              <a:solidFill>
                <a:srgbClr val="000000"/>
              </a:solidFill>
              <a:round/>
              <a:headEnd/>
              <a:tailEnd/>
            </a:ln>
            <a:effectLst/>
          </p:spPr>
          <p:txBody>
            <a:bodyPr lIns="36576" tIns="36576" rIns="36576" bIns="36576"/>
            <a:lstStyle/>
            <a:p>
              <a:endParaRPr lang="en-US"/>
            </a:p>
          </p:txBody>
        </p:sp>
        <p:sp>
          <p:nvSpPr>
            <p:cNvPr id="24589" name="Line 13"/>
            <p:cNvSpPr>
              <a:spLocks noChangeShapeType="1"/>
            </p:cNvSpPr>
            <p:nvPr/>
          </p:nvSpPr>
          <p:spPr bwMode="auto">
            <a:xfrm>
              <a:off x="112071150" y="106070400"/>
              <a:ext cx="285750" cy="228600"/>
            </a:xfrm>
            <a:prstGeom prst="line">
              <a:avLst/>
            </a:prstGeom>
            <a:noFill/>
            <a:ln w="28575" algn="ctr">
              <a:solidFill>
                <a:srgbClr val="000000"/>
              </a:solidFill>
              <a:round/>
              <a:headEnd/>
              <a:tailEnd/>
            </a:ln>
            <a:effectLst/>
          </p:spPr>
          <p:txBody>
            <a:bodyPr lIns="36576" tIns="36576" rIns="36576" bIns="36576"/>
            <a:lstStyle/>
            <a:p>
              <a:endParaRPr lang="en-US"/>
            </a:p>
          </p:txBody>
        </p:sp>
      </p:grpSp>
      <p:pic>
        <p:nvPicPr>
          <p:cNvPr id="24590" name="Picture 14" descr="Soil Poster"/>
          <p:cNvPicPr>
            <a:picLocks noGrp="1" noChangeAspect="1" noChangeArrowheads="1"/>
          </p:cNvPicPr>
          <p:nvPr>
            <p:ph type="body" idx="1"/>
          </p:nvPr>
        </p:nvPicPr>
        <p:blipFill>
          <a:blip r:embed="rId3" cstate="print"/>
          <a:srcRect b="37862"/>
          <a:stretch>
            <a:fillRect/>
          </a:stretch>
        </p:blipFill>
        <p:spPr>
          <a:xfrm>
            <a:off x="381000" y="1524000"/>
            <a:ext cx="3389313" cy="4495800"/>
          </a:xfrm>
          <a:noFill/>
          <a:ln/>
        </p:spPr>
      </p:pic>
      <p:sp>
        <p:nvSpPr>
          <p:cNvPr id="24591" name="Rectangle 15"/>
          <p:cNvSpPr>
            <a:spLocks noGrp="1" noChangeArrowheads="1"/>
          </p:cNvSpPr>
          <p:nvPr>
            <p:ph type="title"/>
          </p:nvPr>
        </p:nvSpPr>
        <p:spPr>
          <a:xfrm>
            <a:off x="304800" y="228600"/>
            <a:ext cx="6934200" cy="1219200"/>
          </a:xfrm>
          <a:noFill/>
          <a:ln/>
        </p:spPr>
        <p:txBody>
          <a:bodyPr/>
          <a:lstStyle/>
          <a:p>
            <a:r>
              <a:rPr lang="en-US"/>
              <a:t>Identifying your Soil Type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715000" y="274638"/>
            <a:ext cx="2971800" cy="1858962"/>
          </a:xfrm>
        </p:spPr>
        <p:txBody>
          <a:bodyPr/>
          <a:lstStyle/>
          <a:p>
            <a:r>
              <a:rPr lang="en-US"/>
              <a:t>Soil</a:t>
            </a:r>
            <a:br>
              <a:rPr lang="en-US"/>
            </a:br>
            <a:r>
              <a:rPr lang="en-US"/>
              <a:t>Variations</a:t>
            </a:r>
          </a:p>
        </p:txBody>
      </p:sp>
      <p:pic>
        <p:nvPicPr>
          <p:cNvPr id="23558" name="Picture 6" descr="https://upload.wikimedia.org/wikipedia/commons/thumb/8/80/SoilTexture_USDA.png/300px-SoilTexture_USDA.png"/>
          <p:cNvPicPr>
            <a:picLocks noChangeAspect="1" noChangeArrowheads="1"/>
          </p:cNvPicPr>
          <p:nvPr/>
        </p:nvPicPr>
        <p:blipFill>
          <a:blip r:embed="rId2" cstate="print"/>
          <a:srcRect/>
          <a:stretch>
            <a:fillRect/>
          </a:stretch>
        </p:blipFill>
        <p:spPr bwMode="auto">
          <a:xfrm>
            <a:off x="304800" y="347663"/>
            <a:ext cx="6781800" cy="6510337"/>
          </a:xfrm>
          <a:prstGeom prst="rect">
            <a:avLst/>
          </a:prstGeom>
          <a:noFill/>
        </p:spPr>
      </p:pic>
      <p:sp>
        <p:nvSpPr>
          <p:cNvPr id="23559" name="Text Box 7"/>
          <p:cNvSpPr txBox="1">
            <a:spLocks noChangeArrowheads="1"/>
          </p:cNvSpPr>
          <p:nvPr/>
        </p:nvSpPr>
        <p:spPr bwMode="auto">
          <a:xfrm>
            <a:off x="6705600" y="2209800"/>
            <a:ext cx="2133600" cy="1604963"/>
          </a:xfrm>
          <a:prstGeom prst="rect">
            <a:avLst/>
          </a:prstGeom>
          <a:noFill/>
          <a:ln w="9525">
            <a:noFill/>
            <a:miter lim="800000"/>
            <a:headEnd/>
            <a:tailEnd/>
          </a:ln>
          <a:effectLst/>
        </p:spPr>
        <p:txBody>
          <a:bodyPr>
            <a:spAutoFit/>
          </a:bodyPr>
          <a:lstStyle/>
          <a:p>
            <a:pPr algn="ctr">
              <a:spcBef>
                <a:spcPct val="50000"/>
              </a:spcBef>
            </a:pPr>
            <a:r>
              <a:rPr lang="en-US" b="1"/>
              <a:t>“charge” of soil</a:t>
            </a:r>
          </a:p>
          <a:p>
            <a:pPr algn="ctr">
              <a:spcBef>
                <a:spcPct val="50000"/>
              </a:spcBef>
            </a:pPr>
            <a:r>
              <a:rPr lang="en-US"/>
              <a:t>Clay is negative</a:t>
            </a:r>
          </a:p>
          <a:p>
            <a:pPr algn="ctr">
              <a:spcBef>
                <a:spcPct val="50000"/>
              </a:spcBef>
            </a:pPr>
            <a:r>
              <a:rPr lang="en-US"/>
              <a:t>Silt moderately –</a:t>
            </a:r>
          </a:p>
          <a:p>
            <a:pPr algn="ctr">
              <a:spcBef>
                <a:spcPct val="50000"/>
              </a:spcBef>
            </a:pPr>
            <a:r>
              <a:rPr lang="en-US"/>
              <a:t>Sand is null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28600"/>
            <a:ext cx="8077200" cy="960438"/>
          </a:xfrm>
        </p:spPr>
        <p:txBody>
          <a:bodyPr/>
          <a:lstStyle/>
          <a:p>
            <a:r>
              <a:rPr lang="en-US" sz="4000"/>
              <a:t>Cation exchange capacity (CEC) </a:t>
            </a:r>
          </a:p>
        </p:txBody>
      </p:sp>
      <p:sp>
        <p:nvSpPr>
          <p:cNvPr id="32773" name="Text Box 5"/>
          <p:cNvSpPr txBox="1">
            <a:spLocks noChangeArrowheads="1"/>
          </p:cNvSpPr>
          <p:nvPr/>
        </p:nvSpPr>
        <p:spPr bwMode="auto">
          <a:xfrm>
            <a:off x="381000" y="1447800"/>
            <a:ext cx="80010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32775" name="Text Box 7"/>
          <p:cNvSpPr txBox="1">
            <a:spLocks noChangeArrowheads="1"/>
          </p:cNvSpPr>
          <p:nvPr/>
        </p:nvSpPr>
        <p:spPr bwMode="auto">
          <a:xfrm>
            <a:off x="381000" y="1143000"/>
            <a:ext cx="8534400" cy="1311275"/>
          </a:xfrm>
          <a:prstGeom prst="rect">
            <a:avLst/>
          </a:prstGeom>
          <a:noFill/>
          <a:ln w="9525">
            <a:noFill/>
            <a:miter lim="800000"/>
            <a:headEnd/>
            <a:tailEnd/>
          </a:ln>
          <a:effectLst/>
        </p:spPr>
        <p:txBody>
          <a:bodyPr>
            <a:spAutoFit/>
          </a:bodyPr>
          <a:lstStyle/>
          <a:p>
            <a:pPr>
              <a:spcBef>
                <a:spcPct val="50000"/>
              </a:spcBef>
            </a:pPr>
            <a:r>
              <a:rPr lang="en-US" sz="2000" i="1"/>
              <a:t>Cation exchange capacity (CEC) is a measure of the soil’s ability to hold positively charged ions. It is a very important soil property influencing soil structure stability, nutrient availability, soil pH and the soil’s reaction to fertilizers and other ameliorants (Hazleton and Murphy 2007). </a:t>
            </a:r>
          </a:p>
        </p:txBody>
      </p:sp>
      <p:sp>
        <p:nvSpPr>
          <p:cNvPr id="32779" name="Text Box 11"/>
          <p:cNvSpPr txBox="1">
            <a:spLocks noChangeArrowheads="1"/>
          </p:cNvSpPr>
          <p:nvPr/>
        </p:nvSpPr>
        <p:spPr bwMode="auto">
          <a:xfrm>
            <a:off x="533400" y="3429000"/>
            <a:ext cx="8077200" cy="1917700"/>
          </a:xfrm>
          <a:prstGeom prst="rect">
            <a:avLst/>
          </a:prstGeom>
          <a:noFill/>
          <a:ln w="9525">
            <a:noFill/>
            <a:miter lim="800000"/>
            <a:headEnd/>
            <a:tailEnd/>
          </a:ln>
          <a:effectLst/>
        </p:spPr>
        <p:txBody>
          <a:bodyPr>
            <a:spAutoFit/>
          </a:bodyPr>
          <a:lstStyle/>
          <a:p>
            <a:pPr>
              <a:spcBef>
                <a:spcPct val="50000"/>
              </a:spcBef>
            </a:pPr>
            <a:r>
              <a:rPr lang="en-US" sz="2400" i="1"/>
              <a:t>A plants ability to uptake nutrients and hence grow and reproduce (harvest for our consumption) from the soil is ENTIRELY dependent on water, air, the presence of nutrients in any form, but MOST importantly on the ability to transport those nutrients into it’s cellular structures.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r>
              <a:rPr lang="en-US"/>
              <a:t>CEC Capacity of Soils</a:t>
            </a:r>
          </a:p>
        </p:txBody>
      </p:sp>
      <p:sp>
        <p:nvSpPr>
          <p:cNvPr id="34819" name="Rectangle 3"/>
          <p:cNvSpPr>
            <a:spLocks noGrp="1" noChangeArrowheads="1"/>
          </p:cNvSpPr>
          <p:nvPr>
            <p:ph type="body" idx="1"/>
          </p:nvPr>
        </p:nvSpPr>
        <p:spPr>
          <a:xfrm>
            <a:off x="304800" y="6019800"/>
            <a:ext cx="5410200" cy="609600"/>
          </a:xfrm>
        </p:spPr>
        <p:txBody>
          <a:bodyPr/>
          <a:lstStyle/>
          <a:p>
            <a:pPr>
              <a:buFontTx/>
              <a:buNone/>
            </a:pPr>
            <a:r>
              <a:rPr lang="en-US" sz="1600"/>
              <a:t>By Kyle MoJo (talk) - Own work, CC BY-SA 4.0, https://en.wikipedia.org/w/index.php?curid=54102039</a:t>
            </a:r>
          </a:p>
        </p:txBody>
      </p:sp>
      <p:pic>
        <p:nvPicPr>
          <p:cNvPr id="34821" name="Picture 5" descr="Typical ranges for CEC of soil materials[1][6][7]"/>
          <p:cNvPicPr>
            <a:picLocks noChangeAspect="1" noChangeArrowheads="1"/>
          </p:cNvPicPr>
          <p:nvPr/>
        </p:nvPicPr>
        <p:blipFill>
          <a:blip r:embed="rId2" cstate="print"/>
          <a:srcRect/>
          <a:stretch>
            <a:fillRect/>
          </a:stretch>
        </p:blipFill>
        <p:spPr bwMode="auto">
          <a:xfrm>
            <a:off x="228600" y="1143000"/>
            <a:ext cx="8915400" cy="4702175"/>
          </a:xfrm>
          <a:prstGeom prst="rect">
            <a:avLst/>
          </a:prstGeom>
          <a:noFill/>
        </p:spPr>
      </p:pic>
      <p:sp>
        <p:nvSpPr>
          <p:cNvPr id="34822" name="Oval 6"/>
          <p:cNvSpPr>
            <a:spLocks noChangeArrowheads="1"/>
          </p:cNvSpPr>
          <p:nvPr/>
        </p:nvSpPr>
        <p:spPr bwMode="auto">
          <a:xfrm>
            <a:off x="1219200" y="1295400"/>
            <a:ext cx="1371600" cy="457200"/>
          </a:xfrm>
          <a:prstGeom prst="ellipse">
            <a:avLst/>
          </a:prstGeom>
          <a:noFill/>
          <a:ln w="22225">
            <a:solidFill>
              <a:srgbClr val="FF6600"/>
            </a:solidFill>
            <a:round/>
            <a:headEnd/>
            <a:tailEnd/>
          </a:ln>
          <a:effectLst/>
        </p:spPr>
        <p:txBody>
          <a:bodyPr wrap="none" anchor="ct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352800" y="228600"/>
            <a:ext cx="5334000" cy="944563"/>
          </a:xfrm>
        </p:spPr>
        <p:txBody>
          <a:bodyPr/>
          <a:lstStyle/>
          <a:p>
            <a:r>
              <a:rPr lang="en-US" sz="4000" b="1"/>
              <a:t>pH</a:t>
            </a:r>
            <a:r>
              <a:rPr lang="en-US" sz="4000"/>
              <a:t> </a:t>
            </a:r>
            <a:r>
              <a:rPr lang="en-US" sz="3600"/>
              <a:t>Potential Hydrogen</a:t>
            </a:r>
          </a:p>
        </p:txBody>
      </p:sp>
      <p:pic>
        <p:nvPicPr>
          <p:cNvPr id="33797" name="Picture 5" descr="800px-CEC_pH"/>
          <p:cNvPicPr>
            <a:picLocks noChangeAspect="1" noChangeArrowheads="1"/>
          </p:cNvPicPr>
          <p:nvPr/>
        </p:nvPicPr>
        <p:blipFill>
          <a:blip r:embed="rId2" cstate="print"/>
          <a:srcRect/>
          <a:stretch>
            <a:fillRect/>
          </a:stretch>
        </p:blipFill>
        <p:spPr bwMode="auto">
          <a:xfrm>
            <a:off x="3124200" y="1143000"/>
            <a:ext cx="5791200" cy="2449513"/>
          </a:xfrm>
          <a:prstGeom prst="rect">
            <a:avLst/>
          </a:prstGeom>
          <a:noFill/>
        </p:spPr>
      </p:pic>
      <p:pic>
        <p:nvPicPr>
          <p:cNvPr id="33799" name="Picture 7" descr="220px-216_pH_Scale-01"/>
          <p:cNvPicPr>
            <a:picLocks noChangeAspect="1" noChangeArrowheads="1"/>
          </p:cNvPicPr>
          <p:nvPr/>
        </p:nvPicPr>
        <p:blipFill>
          <a:blip r:embed="rId3" cstate="print"/>
          <a:srcRect/>
          <a:stretch>
            <a:fillRect/>
          </a:stretch>
        </p:blipFill>
        <p:spPr bwMode="auto">
          <a:xfrm>
            <a:off x="228600" y="228600"/>
            <a:ext cx="3119438" cy="6324600"/>
          </a:xfrm>
          <a:prstGeom prst="rect">
            <a:avLst/>
          </a:prstGeom>
          <a:noFill/>
        </p:spPr>
      </p:pic>
      <p:sp>
        <p:nvSpPr>
          <p:cNvPr id="33800" name="Text Box 8"/>
          <p:cNvSpPr txBox="1">
            <a:spLocks noChangeArrowheads="1"/>
          </p:cNvSpPr>
          <p:nvPr/>
        </p:nvSpPr>
        <p:spPr bwMode="auto">
          <a:xfrm>
            <a:off x="3657600" y="3733800"/>
            <a:ext cx="5029200" cy="1190625"/>
          </a:xfrm>
          <a:prstGeom prst="rect">
            <a:avLst/>
          </a:prstGeom>
          <a:noFill/>
          <a:ln w="9525">
            <a:noFill/>
            <a:miter lim="800000"/>
            <a:headEnd/>
            <a:tailEnd/>
          </a:ln>
          <a:effectLst/>
        </p:spPr>
        <p:txBody>
          <a:bodyPr>
            <a:spAutoFit/>
          </a:bodyPr>
          <a:lstStyle/>
          <a:p>
            <a:pPr>
              <a:spcBef>
                <a:spcPct val="50000"/>
              </a:spcBef>
            </a:pPr>
            <a:r>
              <a:rPr lang="en-US"/>
              <a:t>Plants grow best at a pH value of 6-8 because of the soils ability to support an environment where nutrients are easily bio-available to plants.</a:t>
            </a:r>
          </a:p>
        </p:txBody>
      </p:sp>
      <p:pic>
        <p:nvPicPr>
          <p:cNvPr id="33802" name="Picture 10" descr="https://upload.wikimedia.org/wikipedia/commons/thumb/b/bb/PHscalenolang.svg/300px-PHscalenolang.svg.png"/>
          <p:cNvPicPr>
            <a:picLocks noChangeAspect="1" noChangeArrowheads="1"/>
          </p:cNvPicPr>
          <p:nvPr/>
        </p:nvPicPr>
        <p:blipFill>
          <a:blip r:embed="rId4" cstate="print"/>
          <a:srcRect/>
          <a:stretch>
            <a:fillRect/>
          </a:stretch>
        </p:blipFill>
        <p:spPr bwMode="auto">
          <a:xfrm>
            <a:off x="3581400" y="5181600"/>
            <a:ext cx="4953000" cy="920750"/>
          </a:xfrm>
          <a:prstGeom prst="rect">
            <a:avLst/>
          </a:prstGeom>
          <a:noFill/>
        </p:spPr>
      </p:pic>
      <p:sp>
        <p:nvSpPr>
          <p:cNvPr id="33803" name="Text Box 11"/>
          <p:cNvSpPr txBox="1">
            <a:spLocks noChangeArrowheads="1"/>
          </p:cNvSpPr>
          <p:nvPr/>
        </p:nvSpPr>
        <p:spPr bwMode="auto">
          <a:xfrm>
            <a:off x="2895600" y="6248400"/>
            <a:ext cx="3352800" cy="336550"/>
          </a:xfrm>
          <a:prstGeom prst="rect">
            <a:avLst/>
          </a:prstGeom>
          <a:noFill/>
          <a:ln w="9525">
            <a:noFill/>
            <a:miter lim="800000"/>
            <a:headEnd/>
            <a:tailEnd/>
          </a:ln>
          <a:effectLst/>
        </p:spPr>
        <p:txBody>
          <a:bodyPr>
            <a:spAutoFit/>
          </a:bodyPr>
          <a:lstStyle/>
          <a:p>
            <a:pPr>
              <a:spcBef>
                <a:spcPct val="50000"/>
              </a:spcBef>
            </a:pPr>
            <a:r>
              <a:rPr lang="en-US" sz="1600"/>
              <a:t>Hydrogen (+) Positive charge</a:t>
            </a:r>
          </a:p>
        </p:txBody>
      </p:sp>
      <p:sp>
        <p:nvSpPr>
          <p:cNvPr id="33804" name="Text Box 12"/>
          <p:cNvSpPr txBox="1">
            <a:spLocks noChangeArrowheads="1"/>
          </p:cNvSpPr>
          <p:nvPr/>
        </p:nvSpPr>
        <p:spPr bwMode="auto">
          <a:xfrm>
            <a:off x="6248400" y="6248400"/>
            <a:ext cx="2895600" cy="336550"/>
          </a:xfrm>
          <a:prstGeom prst="rect">
            <a:avLst/>
          </a:prstGeom>
          <a:noFill/>
          <a:ln w="9525">
            <a:noFill/>
            <a:miter lim="800000"/>
            <a:headEnd/>
            <a:tailEnd/>
          </a:ln>
          <a:effectLst/>
        </p:spPr>
        <p:txBody>
          <a:bodyPr>
            <a:spAutoFit/>
          </a:bodyPr>
          <a:lstStyle/>
          <a:p>
            <a:pPr>
              <a:spcBef>
                <a:spcPct val="50000"/>
              </a:spcBef>
            </a:pPr>
            <a:r>
              <a:rPr lang="en-US" sz="1600"/>
              <a:t>Oxygen (-) Negative Charge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52400"/>
            <a:ext cx="8229600" cy="1143000"/>
          </a:xfrm>
        </p:spPr>
        <p:txBody>
          <a:bodyPr/>
          <a:lstStyle/>
          <a:p>
            <a:r>
              <a:rPr lang="en-US" dirty="0"/>
              <a:t>How this works . . .</a:t>
            </a:r>
          </a:p>
        </p:txBody>
      </p:sp>
      <p:pic>
        <p:nvPicPr>
          <p:cNvPr id="40964" name="Picture 4"/>
          <p:cNvPicPr>
            <a:picLocks noChangeAspect="1" noChangeArrowheads="1"/>
          </p:cNvPicPr>
          <p:nvPr/>
        </p:nvPicPr>
        <p:blipFill>
          <a:blip r:embed="rId2" cstate="print"/>
          <a:srcRect/>
          <a:stretch>
            <a:fillRect/>
          </a:stretch>
        </p:blipFill>
        <p:spPr bwMode="auto">
          <a:xfrm>
            <a:off x="-30336" y="1219200"/>
            <a:ext cx="9174336" cy="47625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Summer   vs.    Winter</a:t>
            </a:r>
          </a:p>
        </p:txBody>
      </p:sp>
      <p:sp>
        <p:nvSpPr>
          <p:cNvPr id="22531" name="Rectangle 3"/>
          <p:cNvSpPr>
            <a:spLocks noGrp="1" noChangeArrowheads="1"/>
          </p:cNvSpPr>
          <p:nvPr>
            <p:ph type="body" idx="1"/>
          </p:nvPr>
        </p:nvSpPr>
        <p:spPr>
          <a:xfrm>
            <a:off x="381000" y="1600200"/>
            <a:ext cx="3886200" cy="4572000"/>
          </a:xfrm>
        </p:spPr>
        <p:txBody>
          <a:bodyPr/>
          <a:lstStyle/>
          <a:p>
            <a:pPr>
              <a:lnSpc>
                <a:spcPct val="80000"/>
              </a:lnSpc>
              <a:spcBef>
                <a:spcPct val="40000"/>
              </a:spcBef>
            </a:pPr>
            <a:r>
              <a:rPr lang="en-US" sz="2400"/>
              <a:t>High Light, long days</a:t>
            </a:r>
          </a:p>
          <a:p>
            <a:pPr>
              <a:lnSpc>
                <a:spcPct val="80000"/>
              </a:lnSpc>
              <a:spcBef>
                <a:spcPct val="40000"/>
              </a:spcBef>
            </a:pPr>
            <a:r>
              <a:rPr lang="en-US" sz="2400"/>
              <a:t>Warm air, cool soil temperature</a:t>
            </a:r>
          </a:p>
          <a:p>
            <a:pPr>
              <a:lnSpc>
                <a:spcPct val="80000"/>
              </a:lnSpc>
              <a:spcBef>
                <a:spcPct val="40000"/>
              </a:spcBef>
            </a:pPr>
            <a:r>
              <a:rPr lang="en-US" sz="2400"/>
              <a:t>Dry, need to water</a:t>
            </a:r>
          </a:p>
          <a:p>
            <a:pPr>
              <a:lnSpc>
                <a:spcPct val="80000"/>
              </a:lnSpc>
              <a:spcBef>
                <a:spcPct val="40000"/>
              </a:spcBef>
            </a:pPr>
            <a:r>
              <a:rPr lang="en-US" sz="2400"/>
              <a:t>Need fertilizer/amendments</a:t>
            </a:r>
          </a:p>
          <a:p>
            <a:pPr>
              <a:lnSpc>
                <a:spcPct val="80000"/>
              </a:lnSpc>
              <a:spcBef>
                <a:spcPct val="40000"/>
              </a:spcBef>
            </a:pPr>
            <a:r>
              <a:rPr lang="en-US" sz="2400"/>
              <a:t>High Nitrogen use</a:t>
            </a:r>
          </a:p>
          <a:p>
            <a:pPr>
              <a:lnSpc>
                <a:spcPct val="80000"/>
              </a:lnSpc>
              <a:spcBef>
                <a:spcPct val="40000"/>
              </a:spcBef>
            </a:pPr>
            <a:r>
              <a:rPr lang="en-US" sz="2400"/>
              <a:t>Good drainage</a:t>
            </a:r>
          </a:p>
          <a:p>
            <a:pPr>
              <a:lnSpc>
                <a:spcPct val="80000"/>
              </a:lnSpc>
              <a:spcBef>
                <a:spcPct val="40000"/>
              </a:spcBef>
            </a:pPr>
            <a:r>
              <a:rPr lang="en-US" sz="2400" b="1"/>
              <a:t>Mulch</a:t>
            </a:r>
            <a:r>
              <a:rPr lang="en-US" sz="2400"/>
              <a:t> to retain water and cool soil </a:t>
            </a:r>
          </a:p>
          <a:p>
            <a:pPr>
              <a:lnSpc>
                <a:spcPct val="80000"/>
              </a:lnSpc>
              <a:spcBef>
                <a:spcPct val="40000"/>
              </a:spcBef>
            </a:pPr>
            <a:r>
              <a:rPr lang="en-US" sz="2400"/>
              <a:t>Dig compost into soil</a:t>
            </a:r>
          </a:p>
          <a:p>
            <a:pPr>
              <a:lnSpc>
                <a:spcPct val="80000"/>
              </a:lnSpc>
            </a:pPr>
            <a:endParaRPr lang="en-US" sz="2400"/>
          </a:p>
        </p:txBody>
      </p:sp>
      <p:sp>
        <p:nvSpPr>
          <p:cNvPr id="22533" name="Rectangle 5"/>
          <p:cNvSpPr>
            <a:spLocks noChangeArrowheads="1"/>
          </p:cNvSpPr>
          <p:nvPr/>
        </p:nvSpPr>
        <p:spPr bwMode="auto">
          <a:xfrm>
            <a:off x="4495800" y="1600200"/>
            <a:ext cx="4419600" cy="4191000"/>
          </a:xfrm>
          <a:prstGeom prst="rect">
            <a:avLst/>
          </a:prstGeom>
          <a:noFill/>
          <a:ln w="9525">
            <a:noFill/>
            <a:miter lim="800000"/>
            <a:headEnd/>
            <a:tailEnd/>
          </a:ln>
          <a:effectLst/>
        </p:spPr>
        <p:txBody>
          <a:bodyPr/>
          <a:lstStyle/>
          <a:p>
            <a:pPr marL="342900" indent="-342900">
              <a:spcBef>
                <a:spcPct val="20000"/>
              </a:spcBef>
              <a:buFontTx/>
              <a:buChar char="•"/>
            </a:pPr>
            <a:r>
              <a:rPr lang="en-US" sz="2400"/>
              <a:t>Low sun angle, short days</a:t>
            </a:r>
          </a:p>
          <a:p>
            <a:pPr marL="342900" indent="-342900">
              <a:spcBef>
                <a:spcPct val="20000"/>
              </a:spcBef>
              <a:buFontTx/>
              <a:buChar char="•"/>
            </a:pPr>
            <a:r>
              <a:rPr lang="en-US" sz="2400"/>
              <a:t>Cold air, events of freezing temps </a:t>
            </a:r>
          </a:p>
          <a:p>
            <a:pPr marL="342900" indent="-342900">
              <a:spcBef>
                <a:spcPct val="20000"/>
              </a:spcBef>
              <a:buFontTx/>
              <a:buChar char="•"/>
            </a:pPr>
            <a:r>
              <a:rPr lang="en-US" sz="2400"/>
              <a:t>Cold soil</a:t>
            </a:r>
          </a:p>
          <a:p>
            <a:pPr marL="342900" indent="-342900">
              <a:spcBef>
                <a:spcPct val="20000"/>
              </a:spcBef>
              <a:buFontTx/>
              <a:buChar char="•"/>
            </a:pPr>
            <a:r>
              <a:rPr lang="en-US" sz="2400"/>
              <a:t>Rain, too much</a:t>
            </a:r>
          </a:p>
          <a:p>
            <a:pPr marL="342900" indent="-342900">
              <a:spcBef>
                <a:spcPct val="20000"/>
              </a:spcBef>
              <a:buFontTx/>
              <a:buChar char="•"/>
            </a:pPr>
            <a:r>
              <a:rPr lang="en-US" sz="2400"/>
              <a:t>NO fertilizer or Nitrogen use</a:t>
            </a:r>
          </a:p>
          <a:p>
            <a:pPr marL="342900" indent="-342900">
              <a:spcBef>
                <a:spcPct val="20000"/>
              </a:spcBef>
              <a:buFontTx/>
              <a:buChar char="•"/>
            </a:pPr>
            <a:r>
              <a:rPr lang="en-US" sz="2400"/>
              <a:t>Poor drainage</a:t>
            </a:r>
          </a:p>
          <a:p>
            <a:pPr marL="342900" indent="-342900">
              <a:spcBef>
                <a:spcPct val="20000"/>
              </a:spcBef>
              <a:buFontTx/>
              <a:buChar char="•"/>
            </a:pPr>
            <a:r>
              <a:rPr lang="en-US" sz="2400" b="1"/>
              <a:t>Mulch </a:t>
            </a:r>
            <a:r>
              <a:rPr lang="en-US" sz="2400"/>
              <a:t>to protect from rain and keep soil from freezing</a:t>
            </a:r>
          </a:p>
          <a:p>
            <a:pPr marL="342900" indent="-342900">
              <a:spcBef>
                <a:spcPct val="20000"/>
              </a:spcBef>
              <a:buFontTx/>
              <a:buChar char="•"/>
            </a:pPr>
            <a:r>
              <a:rPr lang="en-US" sz="2400"/>
              <a:t>DO NOT dig compost in!</a:t>
            </a:r>
          </a:p>
          <a:p>
            <a:pPr marL="342900" indent="-342900">
              <a:spcBef>
                <a:spcPct val="20000"/>
              </a:spcBef>
              <a:buFontTx/>
              <a:buChar char="•"/>
            </a:pPr>
            <a:endParaRPr lang="en-US" sz="2400"/>
          </a:p>
          <a:p>
            <a:pPr marL="342900" indent="-342900">
              <a:spcBef>
                <a:spcPct val="20000"/>
              </a:spcBef>
              <a:buFontTx/>
              <a:buChar char="•"/>
            </a:pPr>
            <a:endParaRPr lang="en-US" sz="3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600" dirty="0" smtClean="0"/>
              <a:t>Ready to use “Compost” </a:t>
            </a:r>
            <a:br>
              <a:rPr lang="en-US" sz="3600" dirty="0" smtClean="0"/>
            </a:br>
            <a:r>
              <a:rPr lang="en-US" sz="3600" dirty="0" smtClean="0"/>
              <a:t>should have a 6-8ph</a:t>
            </a:r>
            <a:endParaRPr lang="en-US" sz="3600" dirty="0"/>
          </a:p>
        </p:txBody>
      </p:sp>
      <p:sp>
        <p:nvSpPr>
          <p:cNvPr id="3" name="Content Placeholder 2"/>
          <p:cNvSpPr>
            <a:spLocks noGrp="1"/>
          </p:cNvSpPr>
          <p:nvPr>
            <p:ph idx="1"/>
          </p:nvPr>
        </p:nvSpPr>
        <p:spPr>
          <a:xfrm>
            <a:off x="457200" y="1600200"/>
            <a:ext cx="8229600" cy="3962400"/>
          </a:xfrm>
        </p:spPr>
        <p:txBody>
          <a:bodyPr/>
          <a:lstStyle/>
          <a:p>
            <a:r>
              <a:rPr lang="en-US" sz="2800" dirty="0" smtClean="0"/>
              <a:t>As an organic material, it doesn’t actually “create nutrients” as much as it buffers the soil to optimize the ph for plant growth</a:t>
            </a:r>
          </a:p>
          <a:p>
            <a:r>
              <a:rPr lang="en-US" sz="2800" dirty="0" smtClean="0"/>
              <a:t>Minerals that are present as easily absorbable as they are usually well broken down</a:t>
            </a:r>
          </a:p>
          <a:p>
            <a:r>
              <a:rPr lang="en-US" sz="2800" dirty="0" smtClean="0"/>
              <a:t>Helps to create “air space” in the soil for bacteria and organisms to live </a:t>
            </a:r>
          </a:p>
          <a:p>
            <a:r>
              <a:rPr lang="en-US" sz="2800" dirty="0" smtClean="0"/>
              <a:t>Absorbs water without closing pores of the soil</a:t>
            </a:r>
          </a:p>
          <a:p>
            <a:endParaRPr lang="en-US" sz="2800" dirty="0"/>
          </a:p>
        </p:txBody>
      </p:sp>
      <p:sp>
        <p:nvSpPr>
          <p:cNvPr id="6" name="TextBox 5"/>
          <p:cNvSpPr txBox="1"/>
          <p:nvPr/>
        </p:nvSpPr>
        <p:spPr>
          <a:xfrm>
            <a:off x="457200" y="5943600"/>
            <a:ext cx="8229600" cy="523220"/>
          </a:xfrm>
          <a:prstGeom prst="rect">
            <a:avLst/>
          </a:prstGeom>
          <a:noFill/>
        </p:spPr>
        <p:txBody>
          <a:bodyPr wrap="square" rtlCol="0">
            <a:spAutoFit/>
          </a:bodyPr>
          <a:lstStyle/>
          <a:p>
            <a:r>
              <a:rPr lang="en-US" sz="2800" i="1" dirty="0" smtClean="0">
                <a:solidFill>
                  <a:srgbClr val="006600"/>
                </a:solidFill>
              </a:rPr>
              <a:t>And who are the “stars” of our compost show . . . </a:t>
            </a:r>
            <a:endParaRPr lang="en-US" sz="2800" i="1" dirty="0">
              <a:solidFill>
                <a:srgbClr val="0066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il is Habitat.JPG"/>
          <p:cNvPicPr>
            <a:picLocks noChangeAspect="1"/>
          </p:cNvPicPr>
          <p:nvPr/>
        </p:nvPicPr>
        <p:blipFill>
          <a:blip r:embed="rId2" cstate="print"/>
          <a:stretch>
            <a:fillRect/>
          </a:stretch>
        </p:blipFill>
        <p:spPr>
          <a:xfrm>
            <a:off x="0" y="19564"/>
            <a:ext cx="9144000" cy="6818871"/>
          </a:xfrm>
          <a:prstGeom prst="rect">
            <a:avLst/>
          </a:prstGeom>
        </p:spPr>
      </p:pic>
      <p:sp>
        <p:nvSpPr>
          <p:cNvPr id="5" name="TextBox 4"/>
          <p:cNvSpPr txBox="1"/>
          <p:nvPr/>
        </p:nvSpPr>
        <p:spPr>
          <a:xfrm>
            <a:off x="6400800" y="457200"/>
            <a:ext cx="2286000" cy="1200329"/>
          </a:xfrm>
          <a:prstGeom prst="rect">
            <a:avLst/>
          </a:prstGeom>
          <a:noFill/>
        </p:spPr>
        <p:txBody>
          <a:bodyPr wrap="square" rtlCol="0">
            <a:spAutoFit/>
          </a:bodyPr>
          <a:lstStyle/>
          <a:p>
            <a:pPr algn="ctr"/>
            <a:r>
              <a:rPr lang="en-US" sz="3600" dirty="0" smtClean="0">
                <a:solidFill>
                  <a:srgbClr val="92D050"/>
                </a:solidFill>
              </a:rPr>
              <a:t>Soil </a:t>
            </a:r>
            <a:r>
              <a:rPr lang="en-US" sz="3600" i="1" dirty="0" smtClean="0">
                <a:solidFill>
                  <a:srgbClr val="92D050"/>
                </a:solidFill>
              </a:rPr>
              <a:t>is</a:t>
            </a:r>
            <a:r>
              <a:rPr lang="en-US" sz="3600" dirty="0" smtClean="0">
                <a:solidFill>
                  <a:srgbClr val="92D050"/>
                </a:solidFill>
              </a:rPr>
              <a:t> HABITAT</a:t>
            </a:r>
            <a:endParaRPr lang="en-US" sz="3600" dirty="0">
              <a:solidFill>
                <a:srgbClr val="92D05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cstate="print"/>
          <a:srcRect/>
          <a:stretch>
            <a:fillRect/>
          </a:stretch>
        </p:blipFill>
        <p:spPr bwMode="auto">
          <a:xfrm>
            <a:off x="0" y="0"/>
            <a:ext cx="9179047" cy="6858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2209800" cy="2819400"/>
          </a:xfrm>
        </p:spPr>
        <p:txBody>
          <a:bodyPr/>
          <a:lstStyle/>
          <a:p>
            <a:r>
              <a:rPr lang="en-US" sz="3600" dirty="0" smtClean="0"/>
              <a:t>What about Carbon</a:t>
            </a:r>
            <a:r>
              <a:rPr lang="en-US" dirty="0" smtClean="0"/>
              <a:t>?</a:t>
            </a:r>
            <a:endParaRPr lang="en-US" dirty="0"/>
          </a:p>
        </p:txBody>
      </p:sp>
      <p:pic>
        <p:nvPicPr>
          <p:cNvPr id="4" name="Picture 3" descr="CarbonCycle.jpg"/>
          <p:cNvPicPr>
            <a:picLocks noChangeAspect="1"/>
          </p:cNvPicPr>
          <p:nvPr/>
        </p:nvPicPr>
        <p:blipFill>
          <a:blip r:embed="rId2" cstate="print"/>
          <a:stretch>
            <a:fillRect/>
          </a:stretch>
        </p:blipFill>
        <p:spPr>
          <a:xfrm>
            <a:off x="2286000" y="0"/>
            <a:ext cx="6858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t>Nitrogen Cycle</a:t>
            </a:r>
          </a:p>
        </p:txBody>
      </p:sp>
      <p:pic>
        <p:nvPicPr>
          <p:cNvPr id="27653" name="Picture 5" descr="https://www.startpage.com/wikioimage/4998f6460c7fdedfebb50f08edf9269f.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z="3600" b="1"/>
              <a:t>Fertilizer - What is N P K ?</a:t>
            </a:r>
          </a:p>
        </p:txBody>
      </p:sp>
      <p:sp>
        <p:nvSpPr>
          <p:cNvPr id="31747" name="Rectangle 3"/>
          <p:cNvSpPr>
            <a:spLocks noGrp="1" noChangeArrowheads="1"/>
          </p:cNvSpPr>
          <p:nvPr>
            <p:ph type="body" idx="1"/>
          </p:nvPr>
        </p:nvSpPr>
        <p:spPr>
          <a:xfrm>
            <a:off x="457200" y="1447800"/>
            <a:ext cx="8229600" cy="4953000"/>
          </a:xfrm>
        </p:spPr>
        <p:txBody>
          <a:bodyPr/>
          <a:lstStyle/>
          <a:p>
            <a:pPr>
              <a:lnSpc>
                <a:spcPct val="80000"/>
              </a:lnSpc>
            </a:pPr>
            <a:r>
              <a:rPr lang="en-US" sz="2800" b="1" dirty="0"/>
              <a:t>Nitrogen (N)+</a:t>
            </a:r>
          </a:p>
          <a:p>
            <a:pPr>
              <a:lnSpc>
                <a:spcPct val="80000"/>
              </a:lnSpc>
              <a:buFontTx/>
              <a:buNone/>
            </a:pPr>
            <a:r>
              <a:rPr lang="en-US" sz="2800" dirty="0"/>
              <a:t>		responsible for the growth of leaves </a:t>
            </a:r>
          </a:p>
          <a:p>
            <a:pPr>
              <a:lnSpc>
                <a:spcPct val="80000"/>
              </a:lnSpc>
            </a:pPr>
            <a:r>
              <a:rPr lang="en-US" sz="2800" b="1" dirty="0"/>
              <a:t>Phosphorous (P)+</a:t>
            </a:r>
            <a:endParaRPr lang="en-US" sz="2800" dirty="0"/>
          </a:p>
          <a:p>
            <a:pPr>
              <a:lnSpc>
                <a:spcPct val="80000"/>
              </a:lnSpc>
              <a:buFontTx/>
              <a:buNone/>
            </a:pPr>
            <a:r>
              <a:rPr lang="en-US" sz="2800" b="1" dirty="0"/>
              <a:t>		</a:t>
            </a:r>
            <a:r>
              <a:rPr lang="en-US" sz="2800" dirty="0"/>
              <a:t>responsible for root growth and </a:t>
            </a:r>
            <a:r>
              <a:rPr lang="en-US" sz="2800" dirty="0" smtClean="0"/>
              <a:t>flower </a:t>
            </a:r>
            <a:r>
              <a:rPr lang="en-US" sz="2800" dirty="0"/>
              <a:t>and </a:t>
            </a:r>
            <a:r>
              <a:rPr lang="en-US" sz="2800" dirty="0" smtClean="0"/>
              <a:t>	fruit </a:t>
            </a:r>
            <a:r>
              <a:rPr lang="en-US" sz="2800" dirty="0"/>
              <a:t>development</a:t>
            </a:r>
          </a:p>
          <a:p>
            <a:pPr>
              <a:lnSpc>
                <a:spcPct val="80000"/>
              </a:lnSpc>
            </a:pPr>
            <a:r>
              <a:rPr lang="en-US" sz="2800" b="1" dirty="0"/>
              <a:t>Potassium (K)+</a:t>
            </a:r>
          </a:p>
          <a:p>
            <a:pPr>
              <a:lnSpc>
                <a:spcPct val="80000"/>
              </a:lnSpc>
              <a:buFontTx/>
              <a:buNone/>
            </a:pPr>
            <a:r>
              <a:rPr lang="en-US" sz="2800" b="1" dirty="0"/>
              <a:t>		</a:t>
            </a:r>
            <a:r>
              <a:rPr lang="en-US" sz="2800" dirty="0"/>
              <a:t>nutrient that helps the overall functions </a:t>
            </a:r>
            <a:r>
              <a:rPr lang="en-US" sz="2800" dirty="0" smtClean="0"/>
              <a:t>of </a:t>
            </a:r>
            <a:r>
              <a:rPr lang="en-US" sz="2800" dirty="0"/>
              <a:t>the </a:t>
            </a:r>
            <a:r>
              <a:rPr lang="en-US" sz="2800" dirty="0" smtClean="0"/>
              <a:t>	plant </a:t>
            </a:r>
            <a:r>
              <a:rPr lang="en-US" sz="2800" dirty="0"/>
              <a:t>perform correctly</a:t>
            </a:r>
            <a:r>
              <a:rPr lang="en-US" dirty="0"/>
              <a:t/>
            </a:r>
            <a:br>
              <a:rPr lang="en-US" dirty="0"/>
            </a:br>
            <a:r>
              <a:rPr lang="en-US" sz="2800" b="1" dirty="0"/>
              <a:t/>
            </a:r>
            <a:br>
              <a:rPr lang="en-US" sz="2800" b="1" dirty="0"/>
            </a:br>
            <a:endParaRPr lang="en-US" sz="2800" b="1" dirty="0"/>
          </a:p>
        </p:txBody>
      </p:sp>
      <p:sp>
        <p:nvSpPr>
          <p:cNvPr id="31748" name="Text Box 4"/>
          <p:cNvSpPr txBox="1">
            <a:spLocks noChangeArrowheads="1"/>
          </p:cNvSpPr>
          <p:nvPr/>
        </p:nvSpPr>
        <p:spPr bwMode="auto">
          <a:xfrm>
            <a:off x="685800" y="5410200"/>
            <a:ext cx="7772400" cy="822325"/>
          </a:xfrm>
          <a:prstGeom prst="rect">
            <a:avLst/>
          </a:prstGeom>
          <a:noFill/>
          <a:ln w="9525">
            <a:noFill/>
            <a:miter lim="800000"/>
            <a:headEnd/>
            <a:tailEnd/>
          </a:ln>
          <a:effectLst/>
        </p:spPr>
        <p:txBody>
          <a:bodyPr>
            <a:spAutoFit/>
          </a:bodyPr>
          <a:lstStyle/>
          <a:p>
            <a:pPr>
              <a:spcBef>
                <a:spcPct val="50000"/>
              </a:spcBef>
            </a:pPr>
            <a:r>
              <a:rPr lang="en-US" sz="2400"/>
              <a:t>Most trace elements (macro and micro nutrients) required for plant growth are positively charged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ant Nutrition Table.jpg"/>
          <p:cNvPicPr>
            <a:picLocks noChangeAspect="1"/>
          </p:cNvPicPr>
          <p:nvPr/>
        </p:nvPicPr>
        <p:blipFill>
          <a:blip r:embed="rId2" cstate="print"/>
          <a:srcRect l="658" t="1389" r="2778" b="2778"/>
          <a:stretch>
            <a:fillRect/>
          </a:stretch>
        </p:blipFill>
        <p:spPr>
          <a:xfrm>
            <a:off x="0" y="381000"/>
            <a:ext cx="9144000" cy="586740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descr="500px-Soil_pH_effect_on_nutrient_availability"/>
          <p:cNvPicPr>
            <a:picLocks noChangeAspect="1" noChangeArrowheads="1"/>
          </p:cNvPicPr>
          <p:nvPr/>
        </p:nvPicPr>
        <p:blipFill>
          <a:blip r:embed="rId2" cstate="print"/>
          <a:srcRect/>
          <a:stretch>
            <a:fillRect/>
          </a:stretch>
        </p:blipFill>
        <p:spPr bwMode="auto">
          <a:xfrm>
            <a:off x="533400" y="0"/>
            <a:ext cx="8077200" cy="6096000"/>
          </a:xfrm>
          <a:prstGeom prst="rect">
            <a:avLst/>
          </a:prstGeom>
          <a:noFill/>
        </p:spPr>
      </p:pic>
      <p:sp>
        <p:nvSpPr>
          <p:cNvPr id="39942" name="Text Box 6"/>
          <p:cNvSpPr txBox="1">
            <a:spLocks noChangeArrowheads="1"/>
          </p:cNvSpPr>
          <p:nvPr/>
        </p:nvSpPr>
        <p:spPr bwMode="auto">
          <a:xfrm>
            <a:off x="762000" y="6096000"/>
            <a:ext cx="7696200" cy="641350"/>
          </a:xfrm>
          <a:prstGeom prst="rect">
            <a:avLst/>
          </a:prstGeom>
          <a:noFill/>
          <a:ln w="9525">
            <a:noFill/>
            <a:miter lim="800000"/>
            <a:headEnd/>
            <a:tailEnd/>
          </a:ln>
          <a:effectLst/>
        </p:spPr>
        <p:txBody>
          <a:bodyPr>
            <a:spAutoFit/>
          </a:bodyPr>
          <a:lstStyle/>
          <a:p>
            <a:pPr>
              <a:spcBef>
                <a:spcPct val="50000"/>
              </a:spcBef>
            </a:pPr>
            <a:r>
              <a:rPr lang="en-US"/>
              <a:t>Nutritional elements availability within soil varies with pH. Light blue color represents the ideal range for most plants.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Organic vs. Inorganic</a:t>
            </a:r>
          </a:p>
        </p:txBody>
      </p:sp>
      <p:sp>
        <p:nvSpPr>
          <p:cNvPr id="30723" name="Rectangle 3"/>
          <p:cNvSpPr>
            <a:spLocks noGrp="1" noChangeArrowheads="1"/>
          </p:cNvSpPr>
          <p:nvPr>
            <p:ph type="body" idx="1"/>
          </p:nvPr>
        </p:nvSpPr>
        <p:spPr/>
        <p:txBody>
          <a:bodyPr/>
          <a:lstStyle/>
          <a:p>
            <a:r>
              <a:rPr lang="en-US" dirty="0"/>
              <a:t>Chemical (very high NPK numbers)</a:t>
            </a:r>
          </a:p>
          <a:p>
            <a:r>
              <a:rPr lang="en-US" dirty="0"/>
              <a:t>Organic fertilizers</a:t>
            </a:r>
          </a:p>
          <a:p>
            <a:r>
              <a:rPr lang="en-US" dirty="0"/>
              <a:t>Compost</a:t>
            </a:r>
          </a:p>
          <a:p>
            <a:r>
              <a:rPr lang="en-US" dirty="0"/>
              <a:t>Mulching</a:t>
            </a:r>
          </a:p>
        </p:txBody>
      </p:sp>
      <p:pic>
        <p:nvPicPr>
          <p:cNvPr id="6" name="Picture 5" descr="Compost Artwork.jpg"/>
          <p:cNvPicPr>
            <a:picLocks noChangeAspect="1"/>
          </p:cNvPicPr>
          <p:nvPr/>
        </p:nvPicPr>
        <p:blipFill>
          <a:blip r:embed="rId2" cstate="print"/>
          <a:stretch>
            <a:fillRect/>
          </a:stretch>
        </p:blipFill>
        <p:spPr>
          <a:xfrm rot="5400000">
            <a:off x="4467746" y="2202315"/>
            <a:ext cx="2382768" cy="651254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il.JPG"/>
          <p:cNvPicPr>
            <a:picLocks noChangeAspect="1"/>
          </p:cNvPicPr>
          <p:nvPr/>
        </p:nvPicPr>
        <p:blipFill>
          <a:blip r:embed="rId2" cstate="print"/>
          <a:stretch>
            <a:fillRect/>
          </a:stretch>
        </p:blipFill>
        <p:spPr>
          <a:xfrm>
            <a:off x="0" y="0"/>
            <a:ext cx="9217793"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7" name="Picture 7" descr="ylcfv[1]"/>
          <p:cNvPicPr>
            <a:picLocks noChangeAspect="1" noChangeArrowheads="1"/>
          </p:cNvPicPr>
          <p:nvPr/>
        </p:nvPicPr>
        <p:blipFill>
          <a:blip r:embed="rId2" cstate="print">
            <a:lum bright="30000" contrast="-12000"/>
          </a:blip>
          <a:srcRect/>
          <a:stretch>
            <a:fillRect/>
          </a:stretch>
        </p:blipFill>
        <p:spPr bwMode="auto">
          <a:xfrm>
            <a:off x="2286000" y="3000375"/>
            <a:ext cx="3962400" cy="3857625"/>
          </a:xfrm>
          <a:prstGeom prst="rect">
            <a:avLst/>
          </a:prstGeom>
          <a:noFill/>
        </p:spPr>
      </p:pic>
      <p:pic>
        <p:nvPicPr>
          <p:cNvPr id="35846" name="Picture 6" descr="ylcfv[1]"/>
          <p:cNvPicPr>
            <a:picLocks noChangeAspect="1" noChangeArrowheads="1"/>
          </p:cNvPicPr>
          <p:nvPr/>
        </p:nvPicPr>
        <p:blipFill>
          <a:blip r:embed="rId2" cstate="print">
            <a:lum bright="30000" contrast="-12000"/>
          </a:blip>
          <a:srcRect/>
          <a:stretch>
            <a:fillRect/>
          </a:stretch>
        </p:blipFill>
        <p:spPr bwMode="auto">
          <a:xfrm>
            <a:off x="228600" y="0"/>
            <a:ext cx="3952875" cy="3857625"/>
          </a:xfrm>
          <a:prstGeom prst="rect">
            <a:avLst/>
          </a:prstGeom>
          <a:noFill/>
        </p:spPr>
      </p:pic>
      <p:sp>
        <p:nvSpPr>
          <p:cNvPr id="35842" name="Rectangle 2"/>
          <p:cNvSpPr>
            <a:spLocks noGrp="1" noChangeArrowheads="1"/>
          </p:cNvSpPr>
          <p:nvPr>
            <p:ph type="title"/>
          </p:nvPr>
        </p:nvSpPr>
        <p:spPr>
          <a:xfrm>
            <a:off x="5105400" y="685800"/>
            <a:ext cx="3657600" cy="1752600"/>
          </a:xfrm>
        </p:spPr>
        <p:txBody>
          <a:bodyPr/>
          <a:lstStyle/>
          <a:p>
            <a:r>
              <a:rPr lang="en-US" sz="4000" b="1"/>
              <a:t>Raindrops </a:t>
            </a:r>
            <a:br>
              <a:rPr lang="en-US" sz="4000" b="1"/>
            </a:br>
            <a:r>
              <a:rPr lang="en-US" sz="4000" b="1"/>
              <a:t>keep falling . .</a:t>
            </a:r>
            <a:r>
              <a:rPr lang="en-US" sz="4000"/>
              <a:t> .</a:t>
            </a:r>
          </a:p>
        </p:txBody>
      </p:sp>
      <p:sp>
        <p:nvSpPr>
          <p:cNvPr id="35844" name="Text Box 4"/>
          <p:cNvSpPr txBox="1">
            <a:spLocks noChangeArrowheads="1"/>
          </p:cNvSpPr>
          <p:nvPr/>
        </p:nvSpPr>
        <p:spPr bwMode="auto">
          <a:xfrm>
            <a:off x="457200" y="609600"/>
            <a:ext cx="4953000" cy="5454650"/>
          </a:xfrm>
          <a:prstGeom prst="rect">
            <a:avLst/>
          </a:prstGeom>
          <a:noFill/>
          <a:ln w="9525">
            <a:noFill/>
            <a:miter lim="800000"/>
            <a:headEnd/>
            <a:tailEnd/>
          </a:ln>
          <a:effectLst/>
        </p:spPr>
        <p:txBody>
          <a:bodyPr>
            <a:spAutoFit/>
          </a:bodyPr>
          <a:lstStyle/>
          <a:p>
            <a:pPr>
              <a:spcBef>
                <a:spcPct val="50000"/>
              </a:spcBef>
            </a:pPr>
            <a:r>
              <a:rPr lang="en-US" sz="3200"/>
              <a:t>1” of rain falling on one sq. ft. of soil weighs 5.2 lbs</a:t>
            </a:r>
          </a:p>
          <a:p>
            <a:pPr>
              <a:spcBef>
                <a:spcPct val="50000"/>
              </a:spcBef>
            </a:pPr>
            <a:r>
              <a:rPr lang="en-US" sz="3200"/>
              <a:t>A 500 sq. ft. garden (20’x25’) is “weighted down” with 520 pounds for every inch it rains</a:t>
            </a:r>
          </a:p>
          <a:p>
            <a:pPr>
              <a:spcBef>
                <a:spcPct val="50000"/>
              </a:spcBef>
            </a:pPr>
            <a:r>
              <a:rPr lang="en-US" sz="3200"/>
              <a:t>One acre will be subjected to 113.31 TONS for every inch of rain</a:t>
            </a:r>
          </a:p>
        </p:txBody>
      </p:sp>
      <p:pic>
        <p:nvPicPr>
          <p:cNvPr id="35845" name="Picture 5" descr="raindrops-310146_640[1]"/>
          <p:cNvPicPr>
            <a:picLocks noChangeAspect="1" noChangeArrowheads="1"/>
          </p:cNvPicPr>
          <p:nvPr/>
        </p:nvPicPr>
        <p:blipFill>
          <a:blip r:embed="rId3" cstate="print"/>
          <a:srcRect/>
          <a:stretch>
            <a:fillRect/>
          </a:stretch>
        </p:blipFill>
        <p:spPr bwMode="auto">
          <a:xfrm>
            <a:off x="5791200" y="2057400"/>
            <a:ext cx="2819400" cy="2092325"/>
          </a:xfrm>
          <a:prstGeom prst="rect">
            <a:avLst/>
          </a:prstGeom>
          <a:noFill/>
        </p:spPr>
      </p:pic>
      <p:sp>
        <p:nvSpPr>
          <p:cNvPr id="35848" name="Text Box 8"/>
          <p:cNvSpPr txBox="1">
            <a:spLocks noChangeArrowheads="1"/>
          </p:cNvSpPr>
          <p:nvPr/>
        </p:nvSpPr>
        <p:spPr bwMode="auto">
          <a:xfrm>
            <a:off x="6019800" y="4419600"/>
            <a:ext cx="2895600" cy="1739900"/>
          </a:xfrm>
          <a:prstGeom prst="rect">
            <a:avLst/>
          </a:prstGeom>
          <a:noFill/>
          <a:ln w="9525">
            <a:noFill/>
            <a:miter lim="800000"/>
            <a:headEnd/>
            <a:tailEnd/>
          </a:ln>
          <a:effectLst/>
        </p:spPr>
        <p:txBody>
          <a:bodyPr>
            <a:spAutoFit/>
          </a:bodyPr>
          <a:lstStyle/>
          <a:p>
            <a:pPr>
              <a:spcBef>
                <a:spcPct val="50000"/>
              </a:spcBef>
            </a:pPr>
            <a:r>
              <a:rPr lang="en-US" dirty="0" smtClean="0"/>
              <a:t>By </a:t>
            </a:r>
            <a:r>
              <a:rPr lang="en-US" dirty="0"/>
              <a:t>January, we have </a:t>
            </a:r>
            <a:r>
              <a:rPr lang="en-US" dirty="0" smtClean="0"/>
              <a:t>usually received </a:t>
            </a:r>
            <a:r>
              <a:rPr lang="en-US" dirty="0"/>
              <a:t>over 9” of rain for a grand total of 4,643.6‬ pounds of weight having fallen on your 500 </a:t>
            </a:r>
            <a:r>
              <a:rPr lang="en-US" dirty="0" err="1"/>
              <a:t>sq.ft</a:t>
            </a:r>
            <a:r>
              <a:rPr lang="en-US" dirty="0"/>
              <a:t>. garden space.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10200"/>
            <a:ext cx="8229600" cy="1143000"/>
          </a:xfrm>
        </p:spPr>
        <p:txBody>
          <a:bodyPr/>
          <a:lstStyle/>
          <a:p>
            <a:r>
              <a:rPr lang="en-US" dirty="0" smtClean="0"/>
              <a:t>Now, go outside and get out working in your garden</a:t>
            </a:r>
            <a:endParaRPr lang="en-US" dirty="0"/>
          </a:p>
        </p:txBody>
      </p:sp>
      <p:pic>
        <p:nvPicPr>
          <p:cNvPr id="6" name="Picture 5" descr="Xerces Society Bee Sheet.jpg"/>
          <p:cNvPicPr>
            <a:picLocks noChangeAspect="1"/>
          </p:cNvPicPr>
          <p:nvPr/>
        </p:nvPicPr>
        <p:blipFill>
          <a:blip r:embed="rId2" cstate="print"/>
          <a:stretch>
            <a:fillRect/>
          </a:stretch>
        </p:blipFill>
        <p:spPr>
          <a:xfrm>
            <a:off x="1295400" y="0"/>
            <a:ext cx="6929628" cy="517702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0"/>
            <a:ext cx="8229600" cy="1143000"/>
          </a:xfrm>
        </p:spPr>
        <p:txBody>
          <a:bodyPr/>
          <a:lstStyle/>
          <a:p>
            <a:r>
              <a:rPr lang="en-US"/>
              <a:t>Effect of Freezing on Plants</a:t>
            </a:r>
          </a:p>
        </p:txBody>
      </p:sp>
      <p:pic>
        <p:nvPicPr>
          <p:cNvPr id="29701" name="Picture 5"/>
          <p:cNvPicPr>
            <a:picLocks noChangeAspect="1" noChangeArrowheads="1"/>
          </p:cNvPicPr>
          <p:nvPr/>
        </p:nvPicPr>
        <p:blipFill>
          <a:blip r:embed="rId2" cstate="print"/>
          <a:srcRect/>
          <a:stretch>
            <a:fillRect/>
          </a:stretch>
        </p:blipFill>
        <p:spPr bwMode="auto">
          <a:xfrm>
            <a:off x="0" y="1066800"/>
            <a:ext cx="9144000" cy="4551363"/>
          </a:xfrm>
          <a:prstGeom prst="rect">
            <a:avLst/>
          </a:prstGeom>
          <a:noFill/>
          <a:ln w="9525">
            <a:noFill/>
            <a:miter lim="800000"/>
            <a:headEnd/>
            <a:tailEnd/>
          </a:ln>
          <a:effectLst/>
        </p:spPr>
      </p:pic>
      <p:sp>
        <p:nvSpPr>
          <p:cNvPr id="29702" name="Text Box 6"/>
          <p:cNvSpPr txBox="1">
            <a:spLocks noChangeArrowheads="1"/>
          </p:cNvSpPr>
          <p:nvPr/>
        </p:nvSpPr>
        <p:spPr bwMode="auto">
          <a:xfrm>
            <a:off x="0" y="5638800"/>
            <a:ext cx="9144000" cy="1015663"/>
          </a:xfrm>
          <a:prstGeom prst="rect">
            <a:avLst/>
          </a:prstGeom>
          <a:noFill/>
          <a:ln w="9525">
            <a:noFill/>
            <a:miter lim="800000"/>
            <a:headEnd/>
            <a:tailEnd/>
          </a:ln>
          <a:effectLst/>
        </p:spPr>
        <p:txBody>
          <a:bodyPr>
            <a:spAutoFit/>
          </a:bodyPr>
          <a:lstStyle/>
          <a:p>
            <a:pPr algn="ctr">
              <a:spcBef>
                <a:spcPct val="50000"/>
              </a:spcBef>
            </a:pPr>
            <a:r>
              <a:rPr lang="en-US" sz="2400" dirty="0"/>
              <a:t>Hardest impact on plant tissues occurs during a </a:t>
            </a:r>
            <a:r>
              <a:rPr lang="en-US" sz="2400" dirty="0">
                <a:solidFill>
                  <a:srgbClr val="FF0000"/>
                </a:solidFill>
              </a:rPr>
              <a:t>wind event </a:t>
            </a:r>
          </a:p>
          <a:p>
            <a:pPr algn="ctr">
              <a:spcBef>
                <a:spcPct val="50000"/>
              </a:spcBef>
            </a:pPr>
            <a:r>
              <a:rPr lang="en-US" sz="2400" dirty="0"/>
              <a:t>simultaneous with sub-zero temperatures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0" y="0"/>
            <a:ext cx="9144000" cy="4905507"/>
          </a:xfrm>
          <a:prstGeom prst="rect">
            <a:avLst/>
          </a:prstGeom>
          <a:noFill/>
          <a:ln w="9525">
            <a:noFill/>
            <a:miter lim="800000"/>
            <a:headEnd/>
            <a:tailEnd/>
          </a:ln>
        </p:spPr>
      </p:pic>
      <p:pic>
        <p:nvPicPr>
          <p:cNvPr id="41987" name="Picture 3"/>
          <p:cNvPicPr>
            <a:picLocks noChangeAspect="1" noChangeArrowheads="1"/>
          </p:cNvPicPr>
          <p:nvPr/>
        </p:nvPicPr>
        <p:blipFill>
          <a:blip r:embed="rId3" cstate="print"/>
          <a:srcRect/>
          <a:stretch>
            <a:fillRect/>
          </a:stretch>
        </p:blipFill>
        <p:spPr bwMode="auto">
          <a:xfrm>
            <a:off x="0" y="4676211"/>
            <a:ext cx="9144000" cy="2181789"/>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0" y="0"/>
            <a:ext cx="9144000" cy="4648201"/>
          </a:xfrm>
          <a:prstGeom prst="rect">
            <a:avLst/>
          </a:prstGeom>
          <a:noFill/>
          <a:ln w="9525">
            <a:noFill/>
            <a:miter lim="800000"/>
            <a:headEnd/>
            <a:tailEnd/>
          </a:ln>
        </p:spPr>
      </p:pic>
      <p:pic>
        <p:nvPicPr>
          <p:cNvPr id="43011" name="Picture 3"/>
          <p:cNvPicPr>
            <a:picLocks noChangeAspect="1" noChangeArrowheads="1"/>
          </p:cNvPicPr>
          <p:nvPr/>
        </p:nvPicPr>
        <p:blipFill>
          <a:blip r:embed="rId3" cstate="print"/>
          <a:srcRect/>
          <a:stretch>
            <a:fillRect/>
          </a:stretch>
        </p:blipFill>
        <p:spPr bwMode="auto">
          <a:xfrm>
            <a:off x="1" y="4628194"/>
            <a:ext cx="9143999" cy="222980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0" y="-381000"/>
            <a:ext cx="9315450" cy="776574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1524000"/>
            <a:ext cx="3429000" cy="762000"/>
          </a:xfrm>
        </p:spPr>
        <p:txBody>
          <a:bodyPr/>
          <a:lstStyle/>
          <a:p>
            <a:r>
              <a:rPr lang="en-US" sz="3600"/>
              <a:t>Plant structure</a:t>
            </a:r>
          </a:p>
        </p:txBody>
      </p:sp>
      <p:pic>
        <p:nvPicPr>
          <p:cNvPr id="19466" name="Picture 10" descr="https://upload.wikimedia.org/wikipedia/commons/thumb/4/4c/Plant_Anatomy.svg/220px-Plant_Anatomy.svg.png"/>
          <p:cNvPicPr>
            <a:picLocks noChangeAspect="1" noChangeArrowheads="1"/>
          </p:cNvPicPr>
          <p:nvPr/>
        </p:nvPicPr>
        <p:blipFill>
          <a:blip r:embed="rId2" cstate="print"/>
          <a:srcRect/>
          <a:stretch>
            <a:fillRect/>
          </a:stretch>
        </p:blipFill>
        <p:spPr bwMode="auto">
          <a:xfrm>
            <a:off x="3581400" y="762000"/>
            <a:ext cx="5257800" cy="5029200"/>
          </a:xfrm>
          <a:prstGeom prst="rect">
            <a:avLst/>
          </a:prstGeom>
          <a:noFill/>
        </p:spPr>
      </p:pic>
      <p:sp>
        <p:nvSpPr>
          <p:cNvPr id="19467" name="Text Box 11"/>
          <p:cNvSpPr txBox="1">
            <a:spLocks noChangeArrowheads="1"/>
          </p:cNvSpPr>
          <p:nvPr/>
        </p:nvSpPr>
        <p:spPr bwMode="auto">
          <a:xfrm>
            <a:off x="381000" y="2209800"/>
            <a:ext cx="2971800" cy="4359275"/>
          </a:xfrm>
          <a:prstGeom prst="rect">
            <a:avLst/>
          </a:prstGeom>
          <a:noFill/>
          <a:ln w="9525">
            <a:noFill/>
            <a:miter lim="800000"/>
            <a:headEnd/>
            <a:tailEnd/>
          </a:ln>
          <a:effectLst/>
        </p:spPr>
        <p:txBody>
          <a:bodyPr>
            <a:spAutoFit/>
          </a:bodyPr>
          <a:lstStyle/>
          <a:p>
            <a:pPr>
              <a:spcBef>
                <a:spcPct val="50000"/>
              </a:spcBef>
            </a:pPr>
            <a:r>
              <a:rPr lang="en-US" sz="2000"/>
              <a:t>This is a diagram of the anatomy of a plant with labels of structural parts of the plants and the roots. 1. The Shoot System. 2. The Root System. 3. Hypocotyl. 4. Terminal Bud. 5. Leaf Blade. 6. The Internode. 7. Axillary Bud. 8. Node. 9. Stem. 10. Petiole. 11. Tap Root. 12. Root Hairs. 13. Root Tip. 14. Root Cap</a:t>
            </a:r>
            <a:r>
              <a:rPr lang="en-US"/>
              <a:t> </a:t>
            </a:r>
          </a:p>
        </p:txBody>
      </p:sp>
      <p:sp>
        <p:nvSpPr>
          <p:cNvPr id="19468" name="Text Box 12"/>
          <p:cNvSpPr txBox="1">
            <a:spLocks noChangeArrowheads="1"/>
          </p:cNvSpPr>
          <p:nvPr/>
        </p:nvSpPr>
        <p:spPr bwMode="auto">
          <a:xfrm>
            <a:off x="304800" y="457200"/>
            <a:ext cx="6553200" cy="762000"/>
          </a:xfrm>
          <a:prstGeom prst="rect">
            <a:avLst/>
          </a:prstGeom>
          <a:noFill/>
          <a:ln w="9525">
            <a:noFill/>
            <a:miter lim="800000"/>
            <a:headEnd/>
            <a:tailEnd/>
          </a:ln>
          <a:effectLst/>
        </p:spPr>
        <p:txBody>
          <a:bodyPr>
            <a:spAutoFit/>
          </a:bodyPr>
          <a:lstStyle/>
          <a:p>
            <a:pPr>
              <a:spcBef>
                <a:spcPct val="50000"/>
              </a:spcBef>
            </a:pPr>
            <a:r>
              <a:rPr lang="en-US" sz="4400"/>
              <a:t>How to Plants Grow?</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724400" y="381000"/>
            <a:ext cx="3962400" cy="838200"/>
          </a:xfrm>
        </p:spPr>
        <p:txBody>
          <a:bodyPr/>
          <a:lstStyle/>
          <a:p>
            <a:r>
              <a:rPr lang="en-US" sz="3600" b="1"/>
              <a:t>Photosynthesis</a:t>
            </a:r>
          </a:p>
        </p:txBody>
      </p:sp>
      <p:pic>
        <p:nvPicPr>
          <p:cNvPr id="20485" name="Picture 5" descr="220px-Leaf_1_web"/>
          <p:cNvPicPr>
            <a:picLocks noChangeAspect="1" noChangeArrowheads="1"/>
          </p:cNvPicPr>
          <p:nvPr/>
        </p:nvPicPr>
        <p:blipFill>
          <a:blip r:embed="rId2" cstate="print"/>
          <a:srcRect/>
          <a:stretch>
            <a:fillRect/>
          </a:stretch>
        </p:blipFill>
        <p:spPr bwMode="auto">
          <a:xfrm>
            <a:off x="381000" y="304800"/>
            <a:ext cx="3886200" cy="2914650"/>
          </a:xfrm>
          <a:prstGeom prst="rect">
            <a:avLst/>
          </a:prstGeom>
          <a:noFill/>
        </p:spPr>
      </p:pic>
      <p:pic>
        <p:nvPicPr>
          <p:cNvPr id="20490" name="Picture 10" descr="220px-03-10_Mnium2"/>
          <p:cNvPicPr>
            <a:picLocks noChangeAspect="1" noChangeArrowheads="1"/>
          </p:cNvPicPr>
          <p:nvPr/>
        </p:nvPicPr>
        <p:blipFill>
          <a:blip r:embed="rId3" cstate="print"/>
          <a:srcRect/>
          <a:stretch>
            <a:fillRect/>
          </a:stretch>
        </p:blipFill>
        <p:spPr bwMode="auto">
          <a:xfrm>
            <a:off x="5181600" y="1219200"/>
            <a:ext cx="2971800" cy="2066925"/>
          </a:xfrm>
          <a:prstGeom prst="rect">
            <a:avLst/>
          </a:prstGeom>
          <a:noFill/>
        </p:spPr>
      </p:pic>
      <p:sp>
        <p:nvSpPr>
          <p:cNvPr id="20491" name="Text Box 11"/>
          <p:cNvSpPr txBox="1">
            <a:spLocks noChangeArrowheads="1"/>
          </p:cNvSpPr>
          <p:nvPr/>
        </p:nvSpPr>
        <p:spPr bwMode="auto">
          <a:xfrm>
            <a:off x="5562600" y="2895600"/>
            <a:ext cx="2514600" cy="396875"/>
          </a:xfrm>
          <a:prstGeom prst="rect">
            <a:avLst/>
          </a:prstGeom>
          <a:noFill/>
          <a:ln w="9525">
            <a:noFill/>
            <a:miter lim="800000"/>
            <a:headEnd/>
            <a:tailEnd/>
          </a:ln>
          <a:effectLst/>
        </p:spPr>
        <p:txBody>
          <a:bodyPr>
            <a:spAutoFit/>
          </a:bodyPr>
          <a:lstStyle/>
          <a:p>
            <a:pPr>
              <a:spcBef>
                <a:spcPct val="50000"/>
              </a:spcBef>
            </a:pPr>
            <a:r>
              <a:rPr lang="en-US" sz="2000"/>
              <a:t>Chloroplasts</a:t>
            </a:r>
          </a:p>
        </p:txBody>
      </p:sp>
      <p:sp>
        <p:nvSpPr>
          <p:cNvPr id="20493" name="Text Box 13"/>
          <p:cNvSpPr txBox="1">
            <a:spLocks noChangeArrowheads="1"/>
          </p:cNvSpPr>
          <p:nvPr/>
        </p:nvSpPr>
        <p:spPr bwMode="auto">
          <a:xfrm>
            <a:off x="4648200" y="3657600"/>
            <a:ext cx="40386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20495" name="Text Box 15"/>
          <p:cNvSpPr txBox="1">
            <a:spLocks noChangeArrowheads="1"/>
          </p:cNvSpPr>
          <p:nvPr/>
        </p:nvSpPr>
        <p:spPr bwMode="auto">
          <a:xfrm>
            <a:off x="3200400" y="3810000"/>
            <a:ext cx="5410200" cy="2465388"/>
          </a:xfrm>
          <a:prstGeom prst="rect">
            <a:avLst/>
          </a:prstGeom>
          <a:noFill/>
          <a:ln w="9525">
            <a:noFill/>
            <a:miter lim="800000"/>
            <a:headEnd/>
            <a:tailEnd/>
          </a:ln>
          <a:effectLst/>
        </p:spPr>
        <p:txBody>
          <a:bodyPr>
            <a:spAutoFit/>
          </a:bodyPr>
          <a:lstStyle/>
          <a:p>
            <a:pPr>
              <a:spcBef>
                <a:spcPct val="50000"/>
              </a:spcBef>
            </a:pPr>
            <a:r>
              <a:rPr lang="en-US" sz="2400" b="1"/>
              <a:t>photosynthesis</a:t>
            </a:r>
            <a:r>
              <a:rPr lang="en-US" sz="2400"/>
              <a:t> is the process where light energy is converted into chemical energy stored as glucose, on the green parts of the plant that contain chlorophyll.</a:t>
            </a:r>
            <a:r>
              <a:rPr lang="en-US"/>
              <a:t> </a:t>
            </a:r>
          </a:p>
          <a:p>
            <a:pPr algn="ctr">
              <a:spcBef>
                <a:spcPct val="50000"/>
              </a:spcBef>
            </a:pPr>
            <a:r>
              <a:rPr lang="en-US" sz="2400" b="1"/>
              <a:t>Plants create their own FOOD!</a:t>
            </a:r>
          </a:p>
        </p:txBody>
      </p:sp>
      <p:pic>
        <p:nvPicPr>
          <p:cNvPr id="20496" name="Picture 16"/>
          <p:cNvPicPr>
            <a:picLocks noChangeAspect="1" noChangeArrowheads="1"/>
          </p:cNvPicPr>
          <p:nvPr/>
        </p:nvPicPr>
        <p:blipFill>
          <a:blip r:embed="rId4" cstate="print"/>
          <a:srcRect/>
          <a:stretch>
            <a:fillRect/>
          </a:stretch>
        </p:blipFill>
        <p:spPr bwMode="auto">
          <a:xfrm>
            <a:off x="457200" y="3810000"/>
            <a:ext cx="2451100" cy="2581275"/>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686</TotalTime>
  <Words>892</Words>
  <Application>Microsoft Office PowerPoint</Application>
  <PresentationFormat>On-screen Show (4:3)</PresentationFormat>
  <Paragraphs>100</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Default Design</vt:lpstr>
      <vt:lpstr>Getting “The Dirt” on our Favorite Growing Medium Understanding Soil</vt:lpstr>
      <vt:lpstr>Summer   vs.    Winter</vt:lpstr>
      <vt:lpstr>Raindrops  keep falling . . .</vt:lpstr>
      <vt:lpstr>Effect of Freezing on Plants</vt:lpstr>
      <vt:lpstr>Slide 5</vt:lpstr>
      <vt:lpstr>Slide 6</vt:lpstr>
      <vt:lpstr>Slide 7</vt:lpstr>
      <vt:lpstr>Plant structure</vt:lpstr>
      <vt:lpstr>Photosynthesis</vt:lpstr>
      <vt:lpstr>Slide 10</vt:lpstr>
      <vt:lpstr>Root tip Cellular division</vt:lpstr>
      <vt:lpstr>Slide 12</vt:lpstr>
      <vt:lpstr>Components  of Soil</vt:lpstr>
      <vt:lpstr>Identifying your Soil Type</vt:lpstr>
      <vt:lpstr>Soil Variations</vt:lpstr>
      <vt:lpstr>Cation exchange capacity (CEC) </vt:lpstr>
      <vt:lpstr>CEC Capacity of Soils</vt:lpstr>
      <vt:lpstr>pH Potential Hydrogen</vt:lpstr>
      <vt:lpstr>How this works . . .</vt:lpstr>
      <vt:lpstr>Ready to use “Compost”  should have a 6-8ph</vt:lpstr>
      <vt:lpstr>Slide 21</vt:lpstr>
      <vt:lpstr>Slide 22</vt:lpstr>
      <vt:lpstr>What about Carbon?</vt:lpstr>
      <vt:lpstr>Nitrogen Cycle</vt:lpstr>
      <vt:lpstr>Fertilizer - What is N P K ?</vt:lpstr>
      <vt:lpstr>Slide 26</vt:lpstr>
      <vt:lpstr>Slide 27</vt:lpstr>
      <vt:lpstr>Organic vs. Inorganic</vt:lpstr>
      <vt:lpstr>Slide 29</vt:lpstr>
      <vt:lpstr>Now, go outside and get out working in your garden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Kelle</dc:creator>
  <cp:lastModifiedBy>Admin</cp:lastModifiedBy>
  <cp:revision>32</cp:revision>
  <dcterms:created xsi:type="dcterms:W3CDTF">2015-02-09T07:03:12Z</dcterms:created>
  <dcterms:modified xsi:type="dcterms:W3CDTF">2024-03-27T05:54:07Z</dcterms:modified>
</cp:coreProperties>
</file>